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92" r:id="rId4"/>
    <p:sldId id="261" r:id="rId5"/>
    <p:sldId id="260" r:id="rId6"/>
    <p:sldId id="259" r:id="rId7"/>
    <p:sldId id="262" r:id="rId8"/>
    <p:sldId id="258" r:id="rId9"/>
    <p:sldId id="263" r:id="rId10"/>
    <p:sldId id="264" r:id="rId11"/>
    <p:sldId id="293" r:id="rId12"/>
    <p:sldId id="266" r:id="rId13"/>
    <p:sldId id="265" r:id="rId14"/>
    <p:sldId id="269" r:id="rId15"/>
    <p:sldId id="271" r:id="rId16"/>
    <p:sldId id="270" r:id="rId17"/>
    <p:sldId id="272" r:id="rId18"/>
    <p:sldId id="268" r:id="rId19"/>
    <p:sldId id="273" r:id="rId20"/>
    <p:sldId id="274" r:id="rId21"/>
    <p:sldId id="275" r:id="rId22"/>
    <p:sldId id="279" r:id="rId23"/>
    <p:sldId id="278" r:id="rId24"/>
    <p:sldId id="276" r:id="rId25"/>
    <p:sldId id="277" r:id="rId26"/>
    <p:sldId id="294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7" r:id="rId35"/>
    <p:sldId id="298" r:id="rId36"/>
    <p:sldId id="287" r:id="rId37"/>
    <p:sldId id="295" r:id="rId38"/>
    <p:sldId id="288" r:id="rId39"/>
    <p:sldId id="289" r:id="rId40"/>
    <p:sldId id="290" r:id="rId41"/>
    <p:sldId id="299" r:id="rId42"/>
    <p:sldId id="300" r:id="rId43"/>
    <p:sldId id="291" r:id="rId44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</a:defRPr>
            </a:lvl1pPr>
          </a:lstStyle>
          <a:p>
            <a:fld id="{4137CA65-12D7-44B8-AED3-2B358AB43625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</a:defRPr>
            </a:lvl1pPr>
          </a:lstStyle>
          <a:p>
            <a:fld id="{F215A9E8-B1B6-469B-A329-F92EA21350FD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</a:defRPr>
            </a:lvl1pPr>
          </a:lstStyle>
          <a:p>
            <a:fld id="{2ED16C6B-5279-46D7-A2DD-85F53849CAFF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</a:defRPr>
            </a:lvl1pPr>
          </a:lstStyle>
          <a:p>
            <a:fld id="{A301B719-6504-421F-B80E-05F4F2FFADEF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AECCF5-C229-4FF6-8449-69134D07A70F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Institut sup. ostéopathie - Anat P2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02E9D-A89B-4BF2-A66F-C02FCD9196B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2563D9-6170-496C-8196-476786A00A8C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Institut sup. ostéopathie - Anat P2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08D1A-4403-4B2B-9272-C9C8AC4DCF1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BCD983-AE1D-4202-B0F7-6E5F0A110310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Institut sup. ostéopathie - Anat P2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C4E2F-C9C9-4D29-B2DC-1345945E4B3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34FF7-1B47-4C8C-9000-FFB7EF8B10D9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Institut sup. ostéopathie - Anat P2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837BC-F331-4763-A104-F69FA0CC103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88F43A-DF4B-4C5E-9983-6AA2079649D4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Institut sup. ostéopathie - Anat P2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291-3CFF-4EE7-B307-30C90B5FE61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271AB-E1D8-41AC-9157-853D820900FE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Institut sup. ostéopathie - Anat P2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235C4-D2B7-49D2-B10C-0EA80358177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98AF7C-6E4D-4AC6-BF22-63BBC1F4250C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Institut sup. ostéopathie - Anat P2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3406C-2A3D-4AF8-9D5F-E80599EE0E3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D54F99-57E8-453F-A7DA-741E123B3219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75EA7-BA00-495F-9A57-5EF2F8FF208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8CE8A1-2C23-49AF-AD8C-C145EC1302FF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Institut sup. ostéopathie - Anat P2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651DE-43C5-4A46-8C64-74160CD74C4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F0C8CD-22A1-4A3F-8202-ED126664093E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Institut sup. ostéopathie - Anat P2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EDEC8-2EA5-40F6-B1C7-D9DD4AD85E5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8CC502-5BC9-40E0-880B-F9ED556E5522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Institut sup. ostéopathie - Anat P2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63F92-F9F5-4C73-BC53-835FDCEE229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fld id="{0DAED872-97CC-479F-982B-C85ED9AD40C5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r>
              <a:rPr lang="fr-FR"/>
              <a:t>Institut sup. ostéopathie - Anat P2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fld id="{1D864E80-F468-4A14-9078-FCEC39CDA039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7772400" cy="1470025"/>
          </a:xfrm>
        </p:spPr>
        <p:txBody>
          <a:bodyPr/>
          <a:lstStyle/>
          <a:p>
            <a:pPr eaLnBrk="1" hangingPunct="1"/>
            <a:r>
              <a:rPr lang="fr-FR" smtClean="0">
                <a:ea typeface="ＭＳ Ｐゴシック" pitchFamily="-65" charset="-128"/>
              </a:rPr>
              <a:t>Etude topographique de la cuisse</a:t>
            </a:r>
          </a:p>
        </p:txBody>
      </p:sp>
      <p:sp>
        <p:nvSpPr>
          <p:cNvPr id="15363" name="Sous-titr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700" smtClean="0">
                <a:solidFill>
                  <a:srgbClr val="898989"/>
                </a:solidFill>
                <a:ea typeface="ＭＳ Ｐゴシック" pitchFamily="-65" charset="-128"/>
              </a:rPr>
              <a:t>Dr Marchaland JP</a:t>
            </a:r>
          </a:p>
          <a:p>
            <a:pPr eaLnBrk="1" hangingPunct="1">
              <a:lnSpc>
                <a:spcPct val="90000"/>
              </a:lnSpc>
            </a:pPr>
            <a:r>
              <a:rPr lang="fr-FR" sz="2700" smtClean="0">
                <a:solidFill>
                  <a:srgbClr val="898989"/>
                </a:solidFill>
                <a:ea typeface="ＭＳ Ｐゴシック" pitchFamily="-65" charset="-128"/>
              </a:rPr>
              <a:t>Praticien hospitalier</a:t>
            </a:r>
          </a:p>
          <a:p>
            <a:pPr eaLnBrk="1" hangingPunct="1">
              <a:lnSpc>
                <a:spcPct val="90000"/>
              </a:lnSpc>
            </a:pPr>
            <a:r>
              <a:rPr lang="fr-FR" sz="2700" smtClean="0">
                <a:solidFill>
                  <a:srgbClr val="898989"/>
                </a:solidFill>
                <a:ea typeface="ＭＳ Ｐゴシック" pitchFamily="-65" charset="-128"/>
              </a:rPr>
              <a:t>Chirurgie orthopédique et traumatologie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5837-3607-490B-9A6F-A1D34FAA664E}" type="slidenum">
              <a:rPr lang="fr-FR"/>
              <a:pPr/>
              <a:t>1</a:t>
            </a:fld>
            <a:endParaRPr lang="fr-FR"/>
          </a:p>
        </p:txBody>
      </p:sp>
      <p:sp>
        <p:nvSpPr>
          <p:cNvPr id="1536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pic>
        <p:nvPicPr>
          <p:cNvPr id="15366" name="Image 5"/>
          <p:cNvPicPr>
            <a:picLocks noChangeAspect="1"/>
          </p:cNvPicPr>
          <p:nvPr/>
        </p:nvPicPr>
        <p:blipFill>
          <a:blip r:embed="rId2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pPr eaLnBrk="1" hangingPunct="1"/>
            <a:r>
              <a:rPr lang="fr-FR" sz="4000" smtClean="0">
                <a:ea typeface="ＭＳ Ｐゴシック" pitchFamily="-65" charset="-128"/>
              </a:rPr>
              <a:t>Loge antéro – externe : quadriceps fémoral</a:t>
            </a:r>
          </a:p>
        </p:txBody>
      </p:sp>
      <p:sp>
        <p:nvSpPr>
          <p:cNvPr id="24579" name="Espace réservé du contenu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fr-FR" sz="3000" smtClean="0">
                <a:ea typeface="ＭＳ Ｐゴシック" pitchFamily="-65" charset="-128"/>
              </a:rPr>
              <a:t>Plan intermédiaire : </a:t>
            </a:r>
          </a:p>
          <a:p>
            <a:pPr lvl="1" eaLnBrk="1" hangingPunct="1"/>
            <a:r>
              <a:rPr lang="fr-FR" sz="2600" smtClean="0">
                <a:ea typeface="ＭＳ Ｐゴシック" pitchFamily="-65" charset="-128"/>
              </a:rPr>
              <a:t>Vaste médial insertion sous le petit trochanter jusqu’à la ligne âpre , se fixe sur le tendon conjoint à la base de la patella et sur la face médiale de la patella</a:t>
            </a:r>
          </a:p>
          <a:p>
            <a:pPr lvl="1" eaLnBrk="1" hangingPunct="1"/>
            <a:endParaRPr lang="fr-FR" sz="2600" smtClean="0">
              <a:ea typeface="ＭＳ Ｐゴシック" pitchFamily="-65" charset="-128"/>
            </a:endParaRPr>
          </a:p>
          <a:p>
            <a:pPr eaLnBrk="1" hangingPunct="1"/>
            <a:r>
              <a:rPr lang="fr-FR" sz="3000" smtClean="0">
                <a:ea typeface="ＭＳ Ｐゴシック" pitchFamily="-65" charset="-128"/>
              </a:rPr>
              <a:t>Plan superficiel :</a:t>
            </a:r>
          </a:p>
          <a:p>
            <a:pPr lvl="1" eaLnBrk="1" hangingPunct="1"/>
            <a:r>
              <a:rPr lang="fr-FR" sz="2600" smtClean="0">
                <a:ea typeface="ＭＳ Ｐゴシック" pitchFamily="-65" charset="-128"/>
              </a:rPr>
              <a:t>Droit fémoral, pas de fixation sur le fémur: en proximal, par le tendon direct, réfléchi et récurrent autour de l’articulation coxo- fémorale et en distal sur le tendon conjoint à la base de la patella </a:t>
            </a:r>
          </a:p>
        </p:txBody>
      </p:sp>
      <p:sp>
        <p:nvSpPr>
          <p:cNvPr id="24580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3A4B-0E4F-4FAB-873F-F50D64B270D9}" type="slidenum">
              <a:rPr lang="fr-FR"/>
              <a:pPr/>
              <a:t>10</a:t>
            </a:fld>
            <a:endParaRPr lang="fr-FR"/>
          </a:p>
        </p:txBody>
      </p:sp>
      <p:pic>
        <p:nvPicPr>
          <p:cNvPr id="24582" name="Image 5"/>
          <p:cNvPicPr>
            <a:picLocks noChangeAspect="1"/>
          </p:cNvPicPr>
          <p:nvPr/>
        </p:nvPicPr>
        <p:blipFill>
          <a:blip r:embed="rId2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pPr eaLnBrk="1" hangingPunct="1"/>
            <a:r>
              <a:rPr lang="fr-FR" sz="4000" smtClean="0">
                <a:ea typeface="ＭＳ Ｐゴシック" pitchFamily="-65" charset="-128"/>
              </a:rPr>
              <a:t>Quadriceps fémoral</a:t>
            </a:r>
          </a:p>
        </p:txBody>
      </p:sp>
      <p:sp>
        <p:nvSpPr>
          <p:cNvPr id="25603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4F2E-30AD-4EA1-8B0F-DF7F2042AF6B}" type="slidenum">
              <a:rPr lang="fr-FR"/>
              <a:pPr/>
              <a:t>11</a:t>
            </a:fld>
            <a:endParaRPr lang="fr-FR"/>
          </a:p>
        </p:txBody>
      </p:sp>
      <p:pic>
        <p:nvPicPr>
          <p:cNvPr id="25605" name="Image 5"/>
          <p:cNvPicPr>
            <a:picLocks noChangeAspect="1"/>
          </p:cNvPicPr>
          <p:nvPr/>
        </p:nvPicPr>
        <p:blipFill>
          <a:blip r:embed="rId2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Image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1673225"/>
            <a:ext cx="34766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Image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43400" y="1981200"/>
            <a:ext cx="44958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229600" cy="1143000"/>
          </a:xfrm>
        </p:spPr>
        <p:txBody>
          <a:bodyPr/>
          <a:lstStyle/>
          <a:p>
            <a:pPr eaLnBrk="1" hangingPunct="1"/>
            <a:r>
              <a:rPr lang="fr-FR" sz="4000" smtClean="0">
                <a:ea typeface="ＭＳ Ｐゴシック" pitchFamily="-65" charset="-128"/>
              </a:rPr>
              <a:t>Loge antéro – externe : quadriceps fémoral</a:t>
            </a:r>
          </a:p>
        </p:txBody>
      </p:sp>
      <p:sp>
        <p:nvSpPr>
          <p:cNvPr id="26627" name="Espace réservé du contenu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832350"/>
          </a:xfrm>
        </p:spPr>
        <p:txBody>
          <a:bodyPr/>
          <a:lstStyle/>
          <a:p>
            <a:pPr eaLnBrk="1" hangingPunct="1"/>
            <a:r>
              <a:rPr lang="fr-FR" smtClean="0">
                <a:ea typeface="ＭＳ Ｐゴシック" pitchFamily="-65" charset="-128"/>
              </a:rPr>
              <a:t>Vascularisation:</a:t>
            </a:r>
          </a:p>
          <a:p>
            <a:pPr lvl="1" eaLnBrk="1" hangingPunct="1"/>
            <a:r>
              <a:rPr lang="fr-FR" smtClean="0">
                <a:ea typeface="ＭＳ Ｐゴシック" pitchFamily="-65" charset="-128"/>
              </a:rPr>
              <a:t>Branche de l’artère fémorale profonde :</a:t>
            </a:r>
          </a:p>
          <a:p>
            <a:pPr eaLnBrk="1" hangingPunct="1"/>
            <a:r>
              <a:rPr lang="fr-FR" smtClean="0">
                <a:ea typeface="ＭＳ Ｐゴシック" pitchFamily="-65" charset="-128"/>
              </a:rPr>
              <a:t>Innervation:</a:t>
            </a:r>
          </a:p>
          <a:p>
            <a:pPr lvl="1" eaLnBrk="1" hangingPunct="1"/>
            <a:r>
              <a:rPr lang="fr-FR" smtClean="0">
                <a:ea typeface="ＭＳ Ｐゴシック" pitchFamily="-65" charset="-128"/>
              </a:rPr>
              <a:t>Nerf du quadriceps (branche terminale profonde et latérale du nerf fémoral) </a:t>
            </a:r>
          </a:p>
          <a:p>
            <a:pPr eaLnBrk="1" hangingPunct="1"/>
            <a:r>
              <a:rPr lang="fr-FR" smtClean="0">
                <a:ea typeface="ＭＳ Ｐゴシック" pitchFamily="-65" charset="-128"/>
              </a:rPr>
              <a:t>Action biomécanique:</a:t>
            </a:r>
          </a:p>
          <a:p>
            <a:pPr lvl="1" eaLnBrk="1" hangingPunct="1"/>
            <a:r>
              <a:rPr lang="fr-FR" smtClean="0">
                <a:ea typeface="ＭＳ Ｐゴシック" pitchFamily="-65" charset="-128"/>
              </a:rPr>
              <a:t>Quadriceps : extension de jambe  </a:t>
            </a:r>
          </a:p>
          <a:p>
            <a:pPr lvl="1" eaLnBrk="1" hangingPunct="1"/>
            <a:r>
              <a:rPr lang="fr-FR" smtClean="0">
                <a:ea typeface="ＭＳ Ｐゴシック" pitchFamily="-65" charset="-128"/>
              </a:rPr>
              <a:t>Droit antérieur : extension de jambe et flexion de hanche</a:t>
            </a:r>
          </a:p>
        </p:txBody>
      </p:sp>
      <p:sp>
        <p:nvSpPr>
          <p:cNvPr id="26628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30C0-26D4-4244-B5C9-755067DDD4FE}" type="slidenum">
              <a:rPr lang="fr-FR"/>
              <a:pPr/>
              <a:t>12</a:t>
            </a:fld>
            <a:endParaRPr lang="fr-FR"/>
          </a:p>
        </p:txBody>
      </p:sp>
      <p:pic>
        <p:nvPicPr>
          <p:cNvPr id="26630" name="Image 6"/>
          <p:cNvPicPr>
            <a:picLocks noChangeAspect="1"/>
          </p:cNvPicPr>
          <p:nvPr/>
        </p:nvPicPr>
        <p:blipFill>
          <a:blip r:embed="rId2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fr-FR" smtClean="0">
                <a:ea typeface="ＭＳ Ｐゴシック" pitchFamily="-65" charset="-128"/>
              </a:rPr>
              <a:t>Loge interne</a:t>
            </a:r>
          </a:p>
        </p:txBody>
      </p:sp>
      <p:sp>
        <p:nvSpPr>
          <p:cNvPr id="27651" name="Espace réservé du contenu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500" smtClean="0">
                <a:solidFill>
                  <a:srgbClr val="FF0000"/>
                </a:solidFill>
                <a:ea typeface="ＭＳ Ｐゴシック" pitchFamily="-65" charset="-128"/>
              </a:rPr>
              <a:t>Pectiné </a:t>
            </a:r>
            <a:r>
              <a:rPr lang="fr-FR" sz="2500" smtClean="0">
                <a:ea typeface="ＭＳ Ｐゴシック" pitchFamily="-65" charset="-128"/>
              </a:rPr>
              <a:t>partie supérieure de la cuisse par l’insertion fémorale</a:t>
            </a:r>
          </a:p>
          <a:p>
            <a:pPr eaLnBrk="1" hangingPunct="1">
              <a:lnSpc>
                <a:spcPct val="80000"/>
              </a:lnSpc>
            </a:pPr>
            <a:r>
              <a:rPr lang="fr-FR" sz="2500" smtClean="0">
                <a:solidFill>
                  <a:srgbClr val="FF0000"/>
                </a:solidFill>
                <a:ea typeface="ＭＳ Ｐゴシック" pitchFamily="-65" charset="-128"/>
              </a:rPr>
              <a:t>Muscles adducteurs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200" smtClean="0">
                <a:ea typeface="ＭＳ Ｐゴシック" pitchFamily="-65" charset="-128"/>
              </a:rPr>
              <a:t>Grand adducteur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200" smtClean="0">
                <a:ea typeface="ＭＳ Ｐゴシック" pitchFamily="-65" charset="-128"/>
              </a:rPr>
              <a:t>Long adducteur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200" smtClean="0">
                <a:ea typeface="ＭＳ Ｐゴシック" pitchFamily="-65" charset="-128"/>
              </a:rPr>
              <a:t>Court adducteur</a:t>
            </a:r>
          </a:p>
          <a:p>
            <a:pPr eaLnBrk="1" hangingPunct="1">
              <a:lnSpc>
                <a:spcPct val="80000"/>
              </a:lnSpc>
            </a:pPr>
            <a:r>
              <a:rPr lang="fr-FR" sz="2500" smtClean="0">
                <a:solidFill>
                  <a:srgbClr val="FF0000"/>
                </a:solidFill>
                <a:ea typeface="ＭＳ Ｐゴシック" pitchFamily="-65" charset="-128"/>
              </a:rPr>
              <a:t>Muscle gracile</a:t>
            </a:r>
          </a:p>
          <a:p>
            <a:pPr eaLnBrk="1" hangingPunct="1">
              <a:lnSpc>
                <a:spcPct val="80000"/>
              </a:lnSpc>
            </a:pPr>
            <a:endParaRPr lang="fr-FR" sz="2500" smtClean="0">
              <a:ea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2500" smtClean="0">
                <a:ea typeface="ＭＳ Ｐゴシック" pitchFamily="-65" charset="-128"/>
              </a:rPr>
              <a:t>Appartiennent à la région obturatrice (insertion pectiné), la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2500" smtClean="0">
                <a:ea typeface="ＭＳ Ｐゴシック" pitchFamily="-65" charset="-128"/>
              </a:rPr>
              <a:t>région antérieure de la cuisse (loge interne) et le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2500" smtClean="0">
                <a:ea typeface="ＭＳ Ｐゴシック" pitchFamily="-65" charset="-128"/>
              </a:rPr>
              <a:t>genou (grand adducteur, gracile), et région inguino –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2500" smtClean="0">
                <a:ea typeface="ＭＳ Ｐゴシック" pitchFamily="-65" charset="-128"/>
              </a:rPr>
              <a:t>fémorale interne (pectiné)   </a:t>
            </a:r>
          </a:p>
        </p:txBody>
      </p:sp>
      <p:sp>
        <p:nvSpPr>
          <p:cNvPr id="27652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8B42-2DE5-4E97-BFE3-7985E864028E}" type="slidenum">
              <a:rPr lang="fr-FR"/>
              <a:pPr/>
              <a:t>13</a:t>
            </a:fld>
            <a:endParaRPr lang="fr-FR"/>
          </a:p>
        </p:txBody>
      </p:sp>
      <p:pic>
        <p:nvPicPr>
          <p:cNvPr id="27654" name="Image 5"/>
          <p:cNvPicPr>
            <a:picLocks noChangeAspect="1"/>
          </p:cNvPicPr>
          <p:nvPr/>
        </p:nvPicPr>
        <p:blipFill>
          <a:blip r:embed="rId2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990600"/>
            <a:ext cx="6553200" cy="55181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fr-FR" sz="2200" smtClean="0">
              <a:solidFill>
                <a:srgbClr val="FF0000"/>
              </a:solidFill>
              <a:ea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2200" smtClean="0">
                <a:solidFill>
                  <a:srgbClr val="FF0000"/>
                </a:solidFill>
                <a:ea typeface="ＭＳ Ｐゴシック" pitchFamily="-65" charset="-128"/>
              </a:rPr>
              <a:t>1.  Grand adducteur (plan profond)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1900" smtClean="0">
                <a:ea typeface="ＭＳ Ｐゴシック" pitchFamily="-65" charset="-128"/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1900" u="sng" smtClean="0">
                <a:ea typeface="ＭＳ Ｐゴシック" pitchFamily="-65" charset="-128"/>
              </a:rPr>
              <a:t>Origines</a:t>
            </a:r>
            <a:r>
              <a:rPr lang="fr-FR" sz="1900" smtClean="0">
                <a:ea typeface="ＭＳ Ｐゴシック" pitchFamily="-65" charset="-128"/>
              </a:rPr>
              <a:t>: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fr-FR" sz="1900" smtClean="0">
                <a:ea typeface="ＭＳ Ｐゴシック" pitchFamily="-65" charset="-128"/>
              </a:rPr>
              <a:t>Faisceau supérieur (1/3 moyen de la branche Ischio pubienne)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fr-FR" sz="1900" smtClean="0">
                <a:ea typeface="ＭＳ Ｐゴシック" pitchFamily="-65" charset="-128"/>
              </a:rPr>
              <a:t>Faisceau moyen et inférieur (partie postérieure de la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1900" smtClean="0">
                <a:ea typeface="ＭＳ Ｐゴシック" pitchFamily="-65" charset="-128"/>
              </a:rPr>
              <a:t>branche Ischio pubienne et tubérosité ischiatique)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fr-FR" sz="1900" smtClean="0">
              <a:ea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1900" u="sng" smtClean="0">
                <a:ea typeface="ＭＳ Ｐゴシック" pitchFamily="-65" charset="-128"/>
              </a:rPr>
              <a:t>Terminaison</a:t>
            </a:r>
            <a:r>
              <a:rPr lang="fr-FR" sz="1900" smtClean="0">
                <a:ea typeface="ＭＳ Ｐゴシック" pitchFamily="-65" charset="-128"/>
              </a:rPr>
              <a:t>: face médiale fémur et condyle (anneau du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1900" smtClean="0">
                <a:ea typeface="ＭＳ Ｐゴシック" pitchFamily="-65" charset="-128"/>
              </a:rPr>
              <a:t>3</a:t>
            </a:r>
            <a:r>
              <a:rPr lang="fr-FR" sz="1900" baseline="30000" smtClean="0">
                <a:ea typeface="ＭＳ Ｐゴシック" pitchFamily="-65" charset="-128"/>
              </a:rPr>
              <a:t>ème</a:t>
            </a:r>
            <a:r>
              <a:rPr lang="fr-FR" sz="1900" smtClean="0">
                <a:ea typeface="ＭＳ Ｐゴシック" pitchFamily="-65" charset="-128"/>
              </a:rPr>
              <a:t> adducteur)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fr-FR" sz="1900" smtClean="0">
              <a:ea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1900" u="sng" smtClean="0">
                <a:ea typeface="ＭＳ Ｐゴシック" pitchFamily="-65" charset="-128"/>
              </a:rPr>
              <a:t>Vascularisation artérielle</a:t>
            </a:r>
            <a:r>
              <a:rPr lang="fr-FR" sz="1900" smtClean="0">
                <a:ea typeface="ＭＳ Ｐゴシック" pitchFamily="-65" charset="-128"/>
              </a:rPr>
              <a:t>: artère fémorale profonde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fr-FR" sz="1900" smtClean="0">
              <a:ea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1900" u="sng" smtClean="0">
                <a:ea typeface="ＭＳ Ｐゴシック" pitchFamily="-65" charset="-128"/>
              </a:rPr>
              <a:t>Innervation</a:t>
            </a:r>
            <a:r>
              <a:rPr lang="fr-FR" sz="1900" smtClean="0">
                <a:ea typeface="ＭＳ Ｐゴシック" pitchFamily="-65" charset="-128"/>
              </a:rPr>
              <a:t>: nerf obturateur, nerf ischiatique (fs inf.)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fr-FR" sz="1900" smtClean="0">
              <a:ea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1900" u="sng" smtClean="0">
                <a:ea typeface="ＭＳ Ｐゴシック" pitchFamily="-65" charset="-128"/>
              </a:rPr>
              <a:t>Action</a:t>
            </a:r>
            <a:r>
              <a:rPr lang="fr-FR" sz="1900" smtClean="0">
                <a:ea typeface="ＭＳ Ｐゴシック" pitchFamily="-65" charset="-128"/>
              </a:rPr>
              <a:t>: Adduction , rotation externe (faisceau sup. et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1900" smtClean="0">
                <a:ea typeface="ＭＳ Ｐゴシック" pitchFamily="-65" charset="-128"/>
              </a:rPr>
              <a:t>moy., rotation interne (faisceau inf.)  </a:t>
            </a:r>
          </a:p>
        </p:txBody>
      </p:sp>
      <p:sp>
        <p:nvSpPr>
          <p:cNvPr id="28675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supérieur d'ostéopathie -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2A2C-DAEC-4A36-B519-D929BA6EDFF9}" type="slidenum">
              <a:rPr lang="fr-FR"/>
              <a:pPr/>
              <a:t>14</a:t>
            </a:fld>
            <a:endParaRPr lang="fr-FR"/>
          </a:p>
        </p:txBody>
      </p:sp>
      <p:pic>
        <p:nvPicPr>
          <p:cNvPr id="28677" name="Image 7"/>
          <p:cNvPicPr>
            <a:picLocks noChangeAspect="1"/>
          </p:cNvPicPr>
          <p:nvPr/>
        </p:nvPicPr>
        <p:blipFill>
          <a:blip r:embed="rId2" cstate="email"/>
          <a:srcRect b="14490"/>
          <a:stretch>
            <a:fillRect/>
          </a:stretch>
        </p:blipFill>
        <p:spPr bwMode="auto">
          <a:xfrm>
            <a:off x="7239000" y="1003300"/>
            <a:ext cx="137160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Image 8"/>
          <p:cNvPicPr>
            <a:picLocks noChangeAspect="1"/>
          </p:cNvPicPr>
          <p:nvPr/>
        </p:nvPicPr>
        <p:blipFill>
          <a:blip r:embed="rId3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itr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fr-FR" smtClean="0">
                <a:ea typeface="ＭＳ Ｐゴシック" pitchFamily="-65" charset="-128"/>
              </a:rPr>
              <a:t>Loge interne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111250"/>
            <a:ext cx="5791200" cy="55181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fr-FR" sz="2400" smtClean="0">
              <a:solidFill>
                <a:srgbClr val="FF0000"/>
              </a:solidFill>
              <a:ea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2400" smtClean="0">
                <a:solidFill>
                  <a:srgbClr val="FF0000"/>
                </a:solidFill>
                <a:ea typeface="ＭＳ Ｐゴシック" pitchFamily="-65" charset="-128"/>
              </a:rPr>
              <a:t>2.  Petit adducteur (plan intermédiaire)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2000" smtClean="0">
                <a:ea typeface="ＭＳ Ｐゴシック" pitchFamily="-65" charset="-128"/>
              </a:rPr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2000" u="sng" smtClean="0">
                <a:ea typeface="ＭＳ Ｐゴシック" pitchFamily="-65" charset="-128"/>
              </a:rPr>
              <a:t>Origines</a:t>
            </a:r>
            <a:r>
              <a:rPr lang="fr-FR" sz="2000" smtClean="0">
                <a:ea typeface="ＭＳ Ｐゴシック" pitchFamily="-65" charset="-128"/>
              </a:rPr>
              <a:t>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2000" smtClean="0">
                <a:ea typeface="ＭＳ Ｐゴシック" pitchFamily="-65" charset="-128"/>
              </a:rPr>
              <a:t>En arrière et au dessus du moyen adducteur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2000" smtClean="0">
                <a:ea typeface="ＭＳ Ｐゴシック" pitchFamily="-65" charset="-128"/>
              </a:rPr>
              <a:t>-  Surface angulaire du pubis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r-FR" sz="2000" smtClean="0">
                <a:ea typeface="ＭＳ Ｐゴシック" pitchFamily="-65" charset="-128"/>
              </a:rPr>
              <a:t>Branche descendante du pubis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fr-FR" sz="2000" smtClean="0">
              <a:ea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2000" u="sng" smtClean="0">
                <a:ea typeface="ＭＳ Ｐゴシック" pitchFamily="-65" charset="-128"/>
              </a:rPr>
              <a:t>Terminaison</a:t>
            </a:r>
            <a:r>
              <a:rPr lang="fr-FR" sz="2000" smtClean="0">
                <a:ea typeface="ＭＳ Ｐゴシック" pitchFamily="-65" charset="-128"/>
              </a:rPr>
              <a:t>: face médiale du fémur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fr-FR" sz="2000" smtClean="0">
              <a:ea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2000" u="sng" smtClean="0">
                <a:ea typeface="ＭＳ Ｐゴシック" pitchFamily="-65" charset="-128"/>
              </a:rPr>
              <a:t>Vascularisation</a:t>
            </a:r>
            <a:r>
              <a:rPr lang="fr-FR" sz="2000" smtClean="0">
                <a:ea typeface="ＭＳ Ｐゴシック" pitchFamily="-65" charset="-128"/>
              </a:rPr>
              <a:t>: artère fémorale profonde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fr-FR" sz="2000" smtClean="0">
              <a:ea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2000" u="sng" smtClean="0">
                <a:ea typeface="ＭＳ Ｐゴシック" pitchFamily="-65" charset="-128"/>
              </a:rPr>
              <a:t>Innervation</a:t>
            </a:r>
            <a:r>
              <a:rPr lang="fr-FR" sz="2000" smtClean="0">
                <a:ea typeface="ＭＳ Ｐゴシック" pitchFamily="-65" charset="-128"/>
              </a:rPr>
              <a:t>: nerf obturateur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fr-FR" sz="2000" smtClean="0">
              <a:ea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2000" u="sng" smtClean="0">
                <a:ea typeface="ＭＳ Ｐゴシック" pitchFamily="-65" charset="-128"/>
              </a:rPr>
              <a:t>Action</a:t>
            </a:r>
            <a:r>
              <a:rPr lang="fr-FR" sz="2000" smtClean="0">
                <a:ea typeface="ＭＳ Ｐゴシック" pitchFamily="-65" charset="-128"/>
              </a:rPr>
              <a:t>: Adduction, flexion rotation externe de cuisse </a:t>
            </a:r>
          </a:p>
        </p:txBody>
      </p:sp>
      <p:sp>
        <p:nvSpPr>
          <p:cNvPr id="2969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supérieur d'ostéopathie -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BAB6-C1CC-44C6-8B8D-04DD87F8104B}" type="slidenum">
              <a:rPr lang="fr-FR"/>
              <a:pPr/>
              <a:t>15</a:t>
            </a:fld>
            <a:endParaRPr lang="fr-FR"/>
          </a:p>
        </p:txBody>
      </p:sp>
      <p:pic>
        <p:nvPicPr>
          <p:cNvPr id="29701" name="Image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77000" y="844550"/>
            <a:ext cx="13716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Image 8"/>
          <p:cNvPicPr>
            <a:picLocks noChangeAspect="1"/>
          </p:cNvPicPr>
          <p:nvPr/>
        </p:nvPicPr>
        <p:blipFill>
          <a:blip r:embed="rId3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>
                <a:ea typeface="ＭＳ Ｐゴシック" pitchFamily="-65" charset="-128"/>
              </a:rPr>
              <a:t>Loge interne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990600"/>
            <a:ext cx="5638800" cy="55181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fr-FR" sz="2200" smtClean="0">
              <a:solidFill>
                <a:srgbClr val="FF0000"/>
              </a:solidFill>
              <a:ea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2200" smtClean="0">
                <a:solidFill>
                  <a:srgbClr val="FF0000"/>
                </a:solidFill>
                <a:ea typeface="ＭＳ Ｐゴシック" pitchFamily="-65" charset="-128"/>
              </a:rPr>
              <a:t>3.   Long adducteur = Moyen adducteur (plan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2200" smtClean="0">
                <a:solidFill>
                  <a:srgbClr val="FF0000"/>
                </a:solidFill>
                <a:ea typeface="ＭＳ Ｐゴシック" pitchFamily="-65" charset="-128"/>
              </a:rPr>
              <a:t>superficiel)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1900" smtClean="0">
                <a:ea typeface="ＭＳ Ｐゴシック" pitchFamily="-65" charset="-128"/>
              </a:rPr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1900" u="sng" smtClean="0">
                <a:ea typeface="ＭＳ Ｐゴシック" pitchFamily="-65" charset="-128"/>
              </a:rPr>
              <a:t>Origines</a:t>
            </a:r>
            <a:r>
              <a:rPr lang="fr-FR" sz="1900" smtClean="0">
                <a:ea typeface="ＭＳ Ｐゴシック" pitchFamily="-65" charset="-128"/>
              </a:rPr>
              <a:t>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1900" smtClean="0">
                <a:ea typeface="ＭＳ Ｐゴシック" pitchFamily="-65" charset="-128"/>
              </a:rPr>
              <a:t>- Surface angulaire du pubis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1900" smtClean="0">
                <a:ea typeface="ＭＳ Ｐゴシック" pitchFamily="-65" charset="-128"/>
              </a:rPr>
              <a:t>- Face inférieure de l'épine pubienne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fr-FR" sz="1900" smtClean="0">
              <a:ea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1900" u="sng" smtClean="0">
                <a:ea typeface="ＭＳ Ｐゴシック" pitchFamily="-65" charset="-128"/>
              </a:rPr>
              <a:t>Terminaison</a:t>
            </a:r>
            <a:r>
              <a:rPr lang="fr-FR" sz="1900" smtClean="0">
                <a:ea typeface="ＭＳ Ｐゴシック" pitchFamily="-65" charset="-128"/>
              </a:rPr>
              <a:t>: face médiale du fémur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fr-FR" sz="1900" smtClean="0">
              <a:ea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1900" u="sng" smtClean="0">
                <a:ea typeface="ＭＳ Ｐゴシック" pitchFamily="-65" charset="-128"/>
              </a:rPr>
              <a:t>Vascularisation artérielle</a:t>
            </a:r>
            <a:r>
              <a:rPr lang="fr-FR" sz="1900" smtClean="0">
                <a:ea typeface="ＭＳ Ｐゴシック" pitchFamily="-65" charset="-128"/>
              </a:rPr>
              <a:t>: artère fémorale profonde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fr-FR" sz="1900" smtClean="0">
              <a:ea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1900" u="sng" smtClean="0">
                <a:ea typeface="ＭＳ Ｐゴシック" pitchFamily="-65" charset="-128"/>
              </a:rPr>
              <a:t>Innervation</a:t>
            </a:r>
            <a:r>
              <a:rPr lang="fr-FR" sz="1900" smtClean="0">
                <a:ea typeface="ＭＳ Ｐゴシック" pitchFamily="-65" charset="-128"/>
              </a:rPr>
              <a:t>: nerf obturateur, nerf musculo – cutané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1900" smtClean="0">
                <a:ea typeface="ＭＳ Ｐゴシック" pitchFamily="-65" charset="-128"/>
              </a:rPr>
              <a:t>interne (nerf fémoral)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fr-FR" sz="1900" smtClean="0">
              <a:ea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1900" u="sng" smtClean="0">
                <a:ea typeface="ＭＳ Ｐゴシック" pitchFamily="-65" charset="-128"/>
              </a:rPr>
              <a:t>Action</a:t>
            </a:r>
            <a:r>
              <a:rPr lang="fr-FR" sz="1900" smtClean="0">
                <a:ea typeface="ＭＳ Ｐゴシック" pitchFamily="-65" charset="-128"/>
              </a:rPr>
              <a:t>: Adduction, flexion rotation externe de cuisse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fr-FR" sz="1900" smtClean="0">
              <a:ea typeface="ＭＳ Ｐゴシック" pitchFamily="-65" charset="-128"/>
            </a:endParaRPr>
          </a:p>
        </p:txBody>
      </p:sp>
      <p:sp>
        <p:nvSpPr>
          <p:cNvPr id="30723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supérieur d'ostéopathie -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1B4B-8F66-4435-9B03-F47D3D89F25B}" type="slidenum">
              <a:rPr lang="fr-FR"/>
              <a:pPr/>
              <a:t>16</a:t>
            </a:fld>
            <a:endParaRPr lang="fr-FR"/>
          </a:p>
        </p:txBody>
      </p:sp>
      <p:pic>
        <p:nvPicPr>
          <p:cNvPr id="30725" name="Image 6"/>
          <p:cNvPicPr>
            <a:picLocks noChangeAspect="1"/>
          </p:cNvPicPr>
          <p:nvPr/>
        </p:nvPicPr>
        <p:blipFill>
          <a:blip r:embed="rId2" cstate="email"/>
          <a:srcRect b="14490"/>
          <a:stretch>
            <a:fillRect/>
          </a:stretch>
        </p:blipFill>
        <p:spPr bwMode="auto">
          <a:xfrm>
            <a:off x="6705600" y="850900"/>
            <a:ext cx="137160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Image 8"/>
          <p:cNvPicPr>
            <a:picLocks noChangeAspect="1"/>
          </p:cNvPicPr>
          <p:nvPr/>
        </p:nvPicPr>
        <p:blipFill>
          <a:blip r:embed="rId3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itr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fr-FR" smtClean="0">
                <a:ea typeface="ＭＳ Ｐゴシック" pitchFamily="-65" charset="-128"/>
              </a:rPr>
              <a:t>Loge interne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1066800"/>
            <a:ext cx="6172200" cy="52895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fr-FR" sz="2200" smtClean="0">
              <a:solidFill>
                <a:srgbClr val="FF0000"/>
              </a:solidFill>
              <a:ea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2200" smtClean="0">
                <a:solidFill>
                  <a:srgbClr val="FF0000"/>
                </a:solidFill>
                <a:ea typeface="ＭＳ Ｐゴシック" pitchFamily="-65" charset="-128"/>
              </a:rPr>
              <a:t>4.  Pectiné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1900" smtClean="0">
                <a:ea typeface="ＭＳ Ｐゴシック" pitchFamily="-65" charset="-128"/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1900" smtClean="0">
                <a:ea typeface="ＭＳ Ｐゴシック" pitchFamily="-65" charset="-128"/>
              </a:rPr>
              <a:t>Le plus proximal, plan superficiel (comme le moyen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1900" smtClean="0">
                <a:ea typeface="ＭＳ Ｐゴシック" pitchFamily="-65" charset="-128"/>
              </a:rPr>
              <a:t>Adducteur) partiellement couvert par le sartorius et le droit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1900" smtClean="0">
                <a:ea typeface="ＭＳ Ｐゴシック" pitchFamily="-65" charset="-128"/>
              </a:rPr>
              <a:t>antérieur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fr-FR" sz="1900" smtClean="0">
              <a:ea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1900" u="sng" smtClean="0">
                <a:ea typeface="ＭＳ Ｐゴシック" pitchFamily="-65" charset="-128"/>
              </a:rPr>
              <a:t>Origines</a:t>
            </a:r>
            <a:r>
              <a:rPr lang="fr-FR" sz="1900" smtClean="0">
                <a:ea typeface="ＭＳ Ｐゴシック" pitchFamily="-65" charset="-128"/>
              </a:rPr>
              <a:t>: crête pectinéale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fr-FR" sz="1900" smtClean="0">
              <a:ea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1900" u="sng" smtClean="0">
                <a:ea typeface="ＭＳ Ｐゴシック" pitchFamily="-65" charset="-128"/>
              </a:rPr>
              <a:t>Terminaison</a:t>
            </a:r>
            <a:r>
              <a:rPr lang="fr-FR" sz="1900" smtClean="0">
                <a:ea typeface="ＭＳ Ｐゴシック" pitchFamily="-65" charset="-128"/>
              </a:rPr>
              <a:t>: trifurcation médiane de la ligne âpre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fr-FR" sz="1900" smtClean="0">
              <a:ea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1900" u="sng" smtClean="0">
                <a:ea typeface="ＭＳ Ｐゴシック" pitchFamily="-65" charset="-128"/>
              </a:rPr>
              <a:t>Vascularisation artérielle</a:t>
            </a:r>
            <a:r>
              <a:rPr lang="fr-FR" sz="1900" smtClean="0">
                <a:ea typeface="ＭＳ Ｐゴシック" pitchFamily="-65" charset="-128"/>
              </a:rPr>
              <a:t>: artère obturatrice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fr-FR" sz="1900" smtClean="0">
              <a:ea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1900" u="sng" smtClean="0">
                <a:ea typeface="ＭＳ Ｐゴシック" pitchFamily="-65" charset="-128"/>
              </a:rPr>
              <a:t>Innervation</a:t>
            </a:r>
            <a:r>
              <a:rPr lang="fr-FR" sz="1900" smtClean="0">
                <a:ea typeface="ＭＳ Ｐゴシック" pitchFamily="-65" charset="-128"/>
              </a:rPr>
              <a:t>: nerf obturateur, nerf musculo – cutané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1900" smtClean="0">
                <a:ea typeface="ＭＳ Ｐゴシック" pitchFamily="-65" charset="-128"/>
              </a:rPr>
              <a:t>médial (nerf fémoral)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fr-FR" sz="1900" smtClean="0">
              <a:ea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1900" u="sng" smtClean="0">
                <a:ea typeface="ＭＳ Ｐゴシック" pitchFamily="-65" charset="-128"/>
              </a:rPr>
              <a:t>Action</a:t>
            </a:r>
            <a:r>
              <a:rPr lang="fr-FR" sz="1900" smtClean="0">
                <a:ea typeface="ＭＳ Ｐゴシック" pitchFamily="-65" charset="-128"/>
              </a:rPr>
              <a:t>: Adduction, flexion rotation externe de cuisse </a:t>
            </a:r>
          </a:p>
        </p:txBody>
      </p:sp>
      <p:sp>
        <p:nvSpPr>
          <p:cNvPr id="31747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supérieur d'ostéopathie -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8115-BF46-4785-81A3-931717469F9D}" type="slidenum">
              <a:rPr lang="fr-FR"/>
              <a:pPr/>
              <a:t>17</a:t>
            </a:fld>
            <a:endParaRPr lang="fr-FR"/>
          </a:p>
        </p:txBody>
      </p:sp>
      <p:pic>
        <p:nvPicPr>
          <p:cNvPr id="31749" name="Image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1800" y="914400"/>
            <a:ext cx="1371600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Image 8"/>
          <p:cNvPicPr>
            <a:picLocks noChangeAspect="1"/>
          </p:cNvPicPr>
          <p:nvPr/>
        </p:nvPicPr>
        <p:blipFill>
          <a:blip r:embed="rId3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fr-FR" smtClean="0">
                <a:ea typeface="ＭＳ Ｐゴシック" pitchFamily="-65" charset="-128"/>
              </a:rPr>
              <a:t>Loge interne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66800"/>
            <a:ext cx="4876800" cy="51371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fr-FR" sz="2000" smtClean="0">
              <a:solidFill>
                <a:srgbClr val="FF0000"/>
              </a:solidFill>
              <a:ea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2000" smtClean="0">
                <a:solidFill>
                  <a:srgbClr val="FF0000"/>
                </a:solidFill>
                <a:ea typeface="ＭＳ Ｐゴシック" pitchFamily="-65" charset="-128"/>
              </a:rPr>
              <a:t>5.  Gracile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fr-FR" sz="2000" smtClean="0">
              <a:solidFill>
                <a:srgbClr val="FF0000"/>
              </a:solidFill>
              <a:ea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2000" smtClean="0">
                <a:ea typeface="ＭＳ Ｐゴシック" pitchFamily="-65" charset="-128"/>
              </a:rPr>
              <a:t>Le plus médial, en dedans des adducteurs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fr-FR" sz="2000" smtClean="0">
              <a:ea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1700" u="sng" smtClean="0">
                <a:ea typeface="ＭＳ Ｐゴシック" pitchFamily="-65" charset="-128"/>
              </a:rPr>
              <a:t>Origines</a:t>
            </a:r>
            <a:r>
              <a:rPr lang="fr-FR" sz="1700" smtClean="0">
                <a:ea typeface="ＭＳ Ｐゴシック" pitchFamily="-65" charset="-128"/>
              </a:rPr>
              <a:t>: angle du pubis et bord inférieur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1700" smtClean="0">
                <a:ea typeface="ＭＳ Ｐゴシック" pitchFamily="-65" charset="-128"/>
              </a:rPr>
              <a:t>de la branche Ischio - pubienne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fr-FR" sz="1700" u="sng" smtClean="0">
              <a:ea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1700" u="sng" smtClean="0">
                <a:ea typeface="ＭＳ Ｐゴシック" pitchFamily="-65" charset="-128"/>
              </a:rPr>
              <a:t>Terminaison</a:t>
            </a:r>
            <a:r>
              <a:rPr lang="fr-FR" sz="1700" smtClean="0">
                <a:ea typeface="ＭＳ Ｐゴシック" pitchFamily="-65" charset="-128"/>
              </a:rPr>
              <a:t>: patte d’oie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fr-FR" sz="1700" smtClean="0">
              <a:ea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1700" u="sng" smtClean="0">
                <a:ea typeface="ＭＳ Ｐゴシック" pitchFamily="-65" charset="-128"/>
              </a:rPr>
              <a:t>Vascularisation artérielle</a:t>
            </a:r>
            <a:r>
              <a:rPr lang="fr-FR" sz="1700" smtClean="0">
                <a:ea typeface="ＭＳ Ｐゴシック" pitchFamily="-65" charset="-128"/>
              </a:rPr>
              <a:t>: artère circonflexe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1700" smtClean="0">
                <a:ea typeface="ＭＳ Ｐゴシック" pitchFamily="-65" charset="-128"/>
              </a:rPr>
              <a:t>médiale, artère fémorale parfois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fr-FR" sz="1700" smtClean="0">
              <a:ea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1700" u="sng" smtClean="0">
                <a:ea typeface="ＭＳ Ｐゴシック" pitchFamily="-65" charset="-128"/>
              </a:rPr>
              <a:t>Innervation</a:t>
            </a:r>
            <a:r>
              <a:rPr lang="fr-FR" sz="1700" smtClean="0">
                <a:ea typeface="ＭＳ Ｐゴシック" pitchFamily="-65" charset="-128"/>
              </a:rPr>
              <a:t>: nerf fémoral et inconstamment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1700" smtClean="0">
                <a:ea typeface="ＭＳ Ｐゴシック" pitchFamily="-65" charset="-128"/>
              </a:rPr>
              <a:t>nerf obturateur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fr-FR" sz="1700" smtClean="0">
              <a:ea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1700" u="sng" smtClean="0">
                <a:ea typeface="ＭＳ Ｐゴシック" pitchFamily="-65" charset="-128"/>
              </a:rPr>
              <a:t>Action</a:t>
            </a:r>
            <a:r>
              <a:rPr lang="fr-FR" sz="1700" smtClean="0">
                <a:ea typeface="ＭＳ Ｐゴシック" pitchFamily="-65" charset="-128"/>
              </a:rPr>
              <a:t>: Adduction, flexion rotation externe de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1700" smtClean="0">
                <a:ea typeface="ＭＳ Ｐゴシック" pitchFamily="-65" charset="-128"/>
              </a:rPr>
              <a:t>cuisse </a:t>
            </a:r>
          </a:p>
        </p:txBody>
      </p:sp>
      <p:sp>
        <p:nvSpPr>
          <p:cNvPr id="32771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supérieur d'ostéopathie -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001E-1E29-432D-91B7-B02259B9B6F8}" type="slidenum">
              <a:rPr lang="fr-FR"/>
              <a:pPr/>
              <a:t>18</a:t>
            </a:fld>
            <a:endParaRPr lang="fr-FR"/>
          </a:p>
        </p:txBody>
      </p:sp>
      <p:pic>
        <p:nvPicPr>
          <p:cNvPr id="32773" name="Image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0" y="1143000"/>
            <a:ext cx="1371600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Image 8"/>
          <p:cNvPicPr>
            <a:picLocks noChangeAspect="1"/>
          </p:cNvPicPr>
          <p:nvPr/>
        </p:nvPicPr>
        <p:blipFill>
          <a:blip r:embed="rId3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fr-FR" smtClean="0">
                <a:ea typeface="ＭＳ Ｐゴシック" pitchFamily="-65" charset="-128"/>
              </a:rPr>
              <a:t>Loge interne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95400"/>
          </a:xfrm>
        </p:spPr>
        <p:txBody>
          <a:bodyPr/>
          <a:lstStyle/>
          <a:p>
            <a:pPr eaLnBrk="1" hangingPunct="1"/>
            <a:r>
              <a:rPr lang="fr-FR" sz="4000" smtClean="0">
                <a:ea typeface="ＭＳ Ｐゴシック" pitchFamily="-65" charset="-128"/>
              </a:rPr>
              <a:t>Loge musculo- vasculaire </a:t>
            </a:r>
            <a:br>
              <a:rPr lang="fr-FR" sz="4000" smtClean="0">
                <a:ea typeface="ＭＳ Ｐゴシック" pitchFamily="-65" charset="-128"/>
              </a:rPr>
            </a:br>
            <a:r>
              <a:rPr lang="fr-FR" sz="4000" smtClean="0">
                <a:ea typeface="ＭＳ Ｐゴシック" pitchFamily="-65" charset="-128"/>
              </a:rPr>
              <a:t>= gouttière fémorale</a:t>
            </a:r>
          </a:p>
        </p:txBody>
      </p:sp>
      <p:sp>
        <p:nvSpPr>
          <p:cNvPr id="33795" name="Espace réservé du contenu 2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4191000"/>
          </a:xfrm>
        </p:spPr>
        <p:txBody>
          <a:bodyPr/>
          <a:lstStyle/>
          <a:p>
            <a:pPr eaLnBrk="1" hangingPunct="1"/>
            <a:r>
              <a:rPr lang="fr-FR" smtClean="0">
                <a:ea typeface="ＭＳ Ｐゴシック" pitchFamily="-65" charset="-128"/>
              </a:rPr>
              <a:t>Artère et veine fémorale superficielle</a:t>
            </a:r>
          </a:p>
          <a:p>
            <a:pPr eaLnBrk="1" hangingPunct="1"/>
            <a:r>
              <a:rPr lang="fr-FR" smtClean="0">
                <a:ea typeface="ＭＳ Ｐゴシック" pitchFamily="-65" charset="-128"/>
              </a:rPr>
              <a:t>Muscle sartorius</a:t>
            </a:r>
          </a:p>
          <a:p>
            <a:pPr eaLnBrk="1" hangingPunct="1">
              <a:buFont typeface="Arial" charset="0"/>
              <a:buNone/>
            </a:pPr>
            <a:endParaRPr lang="fr-FR" smtClean="0">
              <a:ea typeface="ＭＳ Ｐゴシック" pitchFamily="-65" charset="-128"/>
            </a:endParaRPr>
          </a:p>
          <a:p>
            <a:pPr eaLnBrk="1" hangingPunct="1"/>
            <a:r>
              <a:rPr lang="fr-FR" smtClean="0">
                <a:ea typeface="ＭＳ Ｐゴシック" pitchFamily="-65" charset="-128"/>
              </a:rPr>
              <a:t>Limites de la gouttière fémorale:</a:t>
            </a:r>
          </a:p>
          <a:p>
            <a:pPr lvl="1" eaLnBrk="1" hangingPunct="1"/>
            <a:r>
              <a:rPr lang="fr-FR" smtClean="0">
                <a:ea typeface="ＭＳ Ｐゴシック" pitchFamily="-65" charset="-128"/>
              </a:rPr>
              <a:t>Devant et dedans : sartorius et feuillet aponévrotique</a:t>
            </a:r>
          </a:p>
          <a:p>
            <a:pPr lvl="1" eaLnBrk="1" hangingPunct="1"/>
            <a:r>
              <a:rPr lang="fr-FR" smtClean="0">
                <a:ea typeface="ＭＳ Ｐゴシック" pitchFamily="-65" charset="-128"/>
              </a:rPr>
              <a:t>Devant et dehors : quadriceps </a:t>
            </a:r>
          </a:p>
          <a:p>
            <a:pPr lvl="1" eaLnBrk="1" hangingPunct="1"/>
            <a:r>
              <a:rPr lang="fr-FR" smtClean="0">
                <a:ea typeface="ＭＳ Ｐゴシック" pitchFamily="-65" charset="-128"/>
              </a:rPr>
              <a:t>Derrière: CIMI et adducteurs en arrière</a:t>
            </a:r>
          </a:p>
        </p:txBody>
      </p:sp>
      <p:sp>
        <p:nvSpPr>
          <p:cNvPr id="33796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E282-A189-4C61-A735-71779DA99EFB}" type="slidenum">
              <a:rPr lang="fr-FR"/>
              <a:pPr/>
              <a:t>19</a:t>
            </a:fld>
            <a:endParaRPr lang="fr-FR"/>
          </a:p>
        </p:txBody>
      </p:sp>
      <p:pic>
        <p:nvPicPr>
          <p:cNvPr id="33798" name="Image 5"/>
          <p:cNvPicPr>
            <a:picLocks noChangeAspect="1"/>
          </p:cNvPicPr>
          <p:nvPr/>
        </p:nvPicPr>
        <p:blipFill>
          <a:blip r:embed="rId2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>
                <a:ea typeface="ＭＳ Ｐゴシック" pitchFamily="-65" charset="-128"/>
              </a:rPr>
              <a:t>Généralités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3000" smtClean="0">
                <a:ea typeface="ＭＳ Ｐゴシック" pitchFamily="-65" charset="-128"/>
              </a:rPr>
              <a:t>Limite supérieure: plan horizontal sous région inguino – fémorale en avant et fesse en arrière</a:t>
            </a:r>
          </a:p>
          <a:p>
            <a:pPr eaLnBrk="1" hangingPunct="1">
              <a:lnSpc>
                <a:spcPct val="80000"/>
              </a:lnSpc>
            </a:pPr>
            <a:r>
              <a:rPr lang="fr-FR" sz="3000" smtClean="0">
                <a:ea typeface="ＭＳ Ｐゴシック" pitchFamily="-65" charset="-128"/>
              </a:rPr>
              <a:t>Limite inférieure : plan horizontal à 4cm au dessus de la rotule</a:t>
            </a:r>
          </a:p>
          <a:p>
            <a:pPr eaLnBrk="1" hangingPunct="1">
              <a:lnSpc>
                <a:spcPct val="80000"/>
              </a:lnSpc>
            </a:pPr>
            <a:r>
              <a:rPr lang="fr-FR" sz="3000" smtClean="0">
                <a:ea typeface="ＭＳ Ｐゴシック" pitchFamily="-65" charset="-128"/>
              </a:rPr>
              <a:t>Diaphyse fémorale = axe central </a:t>
            </a:r>
          </a:p>
          <a:p>
            <a:pPr eaLnBrk="1" hangingPunct="1">
              <a:lnSpc>
                <a:spcPct val="80000"/>
              </a:lnSpc>
            </a:pPr>
            <a:r>
              <a:rPr lang="fr-FR" sz="3000" smtClean="0">
                <a:ea typeface="ＭＳ Ｐゴシック" pitchFamily="-65" charset="-128"/>
              </a:rPr>
              <a:t>3 loges musculaires autour du fémur délimitées par des cloisons: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600" smtClean="0">
                <a:ea typeface="ＭＳ Ｐゴシック" pitchFamily="-65" charset="-128"/>
              </a:rPr>
              <a:t>Antéro – externe (région antérieure de la cuisse)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600" smtClean="0">
                <a:ea typeface="ＭＳ Ｐゴシック" pitchFamily="-65" charset="-128"/>
              </a:rPr>
              <a:t>Interne(région antérieure de la cuisse)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600" smtClean="0">
                <a:ea typeface="ＭＳ Ｐゴシック" pitchFamily="-65" charset="-128"/>
              </a:rPr>
              <a:t>Postérieure (région postérieure de la cuisse) </a:t>
            </a:r>
          </a:p>
        </p:txBody>
      </p:sp>
      <p:sp>
        <p:nvSpPr>
          <p:cNvPr id="16388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830F-B482-43E9-8FA0-7D5BEB7C73C8}" type="slidenum">
              <a:rPr lang="fr-FR"/>
              <a:pPr/>
              <a:t>2</a:t>
            </a:fld>
            <a:endParaRPr lang="fr-FR"/>
          </a:p>
        </p:txBody>
      </p:sp>
      <p:pic>
        <p:nvPicPr>
          <p:cNvPr id="16390" name="Image 5"/>
          <p:cNvPicPr>
            <a:picLocks noChangeAspect="1"/>
          </p:cNvPicPr>
          <p:nvPr/>
        </p:nvPicPr>
        <p:blipFill>
          <a:blip r:embed="rId2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u contenu 2"/>
          <p:cNvSpPr>
            <a:spLocks noGrp="1"/>
          </p:cNvSpPr>
          <p:nvPr>
            <p:ph idx="1"/>
          </p:nvPr>
        </p:nvSpPr>
        <p:spPr>
          <a:xfrm>
            <a:off x="304800" y="1447800"/>
            <a:ext cx="5943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1700" smtClean="0">
                <a:ea typeface="ＭＳ Ｐゴシック" pitchFamily="-65" charset="-128"/>
              </a:rPr>
              <a:t>Muscle sartorius </a:t>
            </a:r>
          </a:p>
          <a:p>
            <a:pPr eaLnBrk="1" hangingPunct="1">
              <a:lnSpc>
                <a:spcPct val="90000"/>
              </a:lnSpc>
            </a:pPr>
            <a:endParaRPr lang="fr-FR" sz="1700" smtClean="0">
              <a:ea typeface="ＭＳ Ｐゴシック" pitchFamily="-65" charset="-128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fr-FR" sz="1700" u="sng" smtClean="0">
                <a:ea typeface="ＭＳ Ｐゴシック" pitchFamily="-65" charset="-128"/>
              </a:rPr>
              <a:t>Origine</a:t>
            </a:r>
            <a:r>
              <a:rPr lang="fr-FR" sz="1700" smtClean="0">
                <a:ea typeface="ＭＳ Ｐゴシック" pitchFamily="-65" charset="-128"/>
              </a:rPr>
              <a:t>: EIAS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fr-FR" sz="1700" u="sng" smtClean="0">
              <a:ea typeface="ＭＳ Ｐゴシック" pitchFamily="-65" charset="-128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fr-FR" sz="1700" u="sng" smtClean="0">
                <a:ea typeface="ＭＳ Ｐゴシック" pitchFamily="-65" charset="-128"/>
              </a:rPr>
              <a:t>Trajet</a:t>
            </a:r>
            <a:r>
              <a:rPr lang="fr-FR" sz="1700" smtClean="0">
                <a:ea typeface="ＭＳ Ｐゴシック" pitchFamily="-65" charset="-128"/>
              </a:rPr>
              <a:t>: Région inguino- fémorale (externe et interne), cuisse,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fr-FR" sz="1700" smtClean="0">
                <a:ea typeface="ＭＳ Ｐゴシック" pitchFamily="-65" charset="-128"/>
              </a:rPr>
              <a:t>genou (tendon en arrière du condyle médial)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fr-FR" sz="1700" u="sng" smtClean="0">
              <a:ea typeface="ＭＳ Ｐゴシック" pitchFamily="-65" charset="-128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fr-FR" sz="1700" u="sng" smtClean="0">
                <a:ea typeface="ＭＳ Ｐゴシック" pitchFamily="-65" charset="-128"/>
              </a:rPr>
              <a:t>Terminaison</a:t>
            </a:r>
            <a:r>
              <a:rPr lang="fr-FR" sz="1700" smtClean="0">
                <a:ea typeface="ＭＳ Ｐゴシック" pitchFamily="-65" charset="-128"/>
              </a:rPr>
              <a:t>: patte d’oie (extrémité proximale du tibia)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fr-FR" sz="1700" u="sng" smtClean="0">
              <a:ea typeface="ＭＳ Ｐゴシック" pitchFamily="-65" charset="-128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fr-FR" sz="1700" u="sng" smtClean="0">
                <a:ea typeface="ＭＳ Ｐゴシック" pitchFamily="-65" charset="-128"/>
              </a:rPr>
              <a:t>Vascularisation artérielle</a:t>
            </a:r>
            <a:r>
              <a:rPr lang="fr-FR" sz="1700" smtClean="0">
                <a:ea typeface="ＭＳ Ｐゴシック" pitchFamily="-65" charset="-128"/>
              </a:rPr>
              <a:t>: artère fémorale superficielle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fr-FR" sz="1700" u="sng" smtClean="0">
              <a:ea typeface="ＭＳ Ｐゴシック" pitchFamily="-65" charset="-128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fr-FR" sz="1700" u="sng" smtClean="0">
                <a:ea typeface="ＭＳ Ｐゴシック" pitchFamily="-65" charset="-128"/>
              </a:rPr>
              <a:t>Innervation</a:t>
            </a:r>
            <a:r>
              <a:rPr lang="fr-FR" sz="1700" smtClean="0">
                <a:ea typeface="ＭＳ Ｐゴシック" pitchFamily="-65" charset="-128"/>
              </a:rPr>
              <a:t>: nerf musculo – cutané latéral (branche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fr-FR" sz="1700" smtClean="0">
                <a:ea typeface="ＭＳ Ｐゴシック" pitchFamily="-65" charset="-128"/>
              </a:rPr>
              <a:t>terminale latérale superficielle du nerf fémoral)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fr-FR" sz="1700" u="sng" smtClean="0">
              <a:ea typeface="ＭＳ Ｐゴシック" pitchFamily="-65" charset="-128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fr-FR" sz="1700" u="sng" smtClean="0">
                <a:ea typeface="ＭＳ Ｐゴシック" pitchFamily="-65" charset="-128"/>
              </a:rPr>
              <a:t>Action</a:t>
            </a:r>
            <a:r>
              <a:rPr lang="fr-FR" sz="1700" smtClean="0">
                <a:ea typeface="ＭＳ Ｐゴシック" pitchFamily="-65" charset="-128"/>
              </a:rPr>
              <a:t>: flexion de la jambe et de la cuisse, rotation latérale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fr-FR" sz="1700" smtClean="0">
                <a:ea typeface="ＭＳ Ｐゴシック" pitchFamily="-65" charset="-128"/>
              </a:rPr>
              <a:t>de cuisse     </a:t>
            </a:r>
          </a:p>
        </p:txBody>
      </p:sp>
      <p:sp>
        <p:nvSpPr>
          <p:cNvPr id="3481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781800" y="6416675"/>
            <a:ext cx="2133600" cy="365125"/>
          </a:xfrm>
        </p:spPr>
        <p:txBody>
          <a:bodyPr/>
          <a:lstStyle/>
          <a:p>
            <a:fld id="{4527D5C4-2F70-4A3D-9BDD-C90D98A43F65}" type="slidenum">
              <a:rPr lang="fr-FR"/>
              <a:pPr/>
              <a:t>20</a:t>
            </a:fld>
            <a:endParaRPr lang="fr-FR"/>
          </a:p>
        </p:txBody>
      </p:sp>
      <p:pic>
        <p:nvPicPr>
          <p:cNvPr id="34821" name="Image 5"/>
          <p:cNvPicPr>
            <a:picLocks noChangeAspect="1"/>
          </p:cNvPicPr>
          <p:nvPr/>
        </p:nvPicPr>
        <p:blipFill>
          <a:blip r:embed="rId2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itr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295400"/>
          </a:xfrm>
        </p:spPr>
        <p:txBody>
          <a:bodyPr/>
          <a:lstStyle/>
          <a:p>
            <a:pPr eaLnBrk="1" hangingPunct="1"/>
            <a:r>
              <a:rPr lang="fr-FR" sz="4000" smtClean="0">
                <a:ea typeface="ＭＳ Ｐゴシック" pitchFamily="-65" charset="-128"/>
              </a:rPr>
              <a:t>Loge musculo- vasculaire </a:t>
            </a:r>
            <a:br>
              <a:rPr lang="fr-FR" sz="4000" smtClean="0">
                <a:ea typeface="ＭＳ Ｐゴシック" pitchFamily="-65" charset="-128"/>
              </a:rPr>
            </a:br>
            <a:r>
              <a:rPr lang="fr-FR" sz="4000" smtClean="0">
                <a:ea typeface="ＭＳ Ｐゴシック" pitchFamily="-65" charset="-128"/>
              </a:rPr>
              <a:t>= gouttière fémorale</a:t>
            </a:r>
          </a:p>
        </p:txBody>
      </p:sp>
      <p:pic>
        <p:nvPicPr>
          <p:cNvPr id="34823" name="Image 7"/>
          <p:cNvPicPr>
            <a:picLocks noChangeAspect="1"/>
          </p:cNvPicPr>
          <p:nvPr/>
        </p:nvPicPr>
        <p:blipFill>
          <a:blip r:embed="rId3" cstate="email"/>
          <a:srcRect b="11794"/>
          <a:stretch>
            <a:fillRect/>
          </a:stretch>
        </p:blipFill>
        <p:spPr bwMode="auto">
          <a:xfrm>
            <a:off x="6378575" y="1371600"/>
            <a:ext cx="26892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u contenu 2"/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4419600"/>
          </a:xfrm>
        </p:spPr>
        <p:txBody>
          <a:bodyPr/>
          <a:lstStyle/>
          <a:p>
            <a:pPr eaLnBrk="1" hangingPunct="1"/>
            <a:r>
              <a:rPr lang="fr-FR" smtClean="0">
                <a:ea typeface="ＭＳ Ｐゴシック" pitchFamily="-65" charset="-128"/>
              </a:rPr>
              <a:t>Artère fémorale superficielle</a:t>
            </a:r>
          </a:p>
          <a:p>
            <a:pPr lvl="1" eaLnBrk="1" hangingPunct="1"/>
            <a:r>
              <a:rPr lang="fr-FR" u="sng" smtClean="0">
                <a:ea typeface="ＭＳ Ｐゴシック" pitchFamily="-65" charset="-128"/>
              </a:rPr>
              <a:t>Origine</a:t>
            </a:r>
            <a:r>
              <a:rPr lang="fr-FR" smtClean="0">
                <a:ea typeface="ＭＳ Ｐゴシック" pitchFamily="-65" charset="-128"/>
              </a:rPr>
              <a:t>: triangle de Scarpa (artère fémorale commune)</a:t>
            </a:r>
          </a:p>
          <a:p>
            <a:pPr lvl="1" eaLnBrk="1" hangingPunct="1"/>
            <a:r>
              <a:rPr lang="fr-FR" u="sng" smtClean="0">
                <a:ea typeface="ＭＳ Ｐゴシック" pitchFamily="-65" charset="-128"/>
              </a:rPr>
              <a:t>Trajet</a:t>
            </a:r>
            <a:r>
              <a:rPr lang="fr-FR" smtClean="0">
                <a:ea typeface="ＭＳ Ｐゴシック" pitchFamily="-65" charset="-128"/>
              </a:rPr>
              <a:t>: oblique en bas, en dehors et arrière</a:t>
            </a:r>
          </a:p>
          <a:p>
            <a:pPr marL="1371600" lvl="2" indent="-457200" eaLnBrk="1" hangingPunct="1">
              <a:buFont typeface="Calibri" pitchFamily="-65" charset="0"/>
              <a:buAutoNum type="arabicPeriod"/>
            </a:pPr>
            <a:r>
              <a:rPr lang="fr-FR" smtClean="0">
                <a:ea typeface="ＭＳ Ｐゴシック" pitchFamily="-65" charset="-128"/>
              </a:rPr>
              <a:t>Gouttière fémorale</a:t>
            </a:r>
          </a:p>
          <a:p>
            <a:pPr marL="1371600" lvl="2" indent="-457200" eaLnBrk="1" hangingPunct="1">
              <a:buFont typeface="Calibri" pitchFamily="-65" charset="0"/>
              <a:buAutoNum type="arabicPeriod"/>
            </a:pPr>
            <a:r>
              <a:rPr lang="fr-FR" smtClean="0">
                <a:ea typeface="ＭＳ Ｐゴシック" pitchFamily="-65" charset="-128"/>
              </a:rPr>
              <a:t>Canal de Hunter (15 cm au dessus du condyle interne), 3 parois:</a:t>
            </a:r>
          </a:p>
          <a:p>
            <a:pPr marL="1828800" lvl="3" indent="-457200" eaLnBrk="1" hangingPunct="1">
              <a:buFont typeface="Wingdings" pitchFamily="-65" charset="2"/>
              <a:buChar char="ü"/>
            </a:pPr>
            <a:r>
              <a:rPr lang="fr-FR" smtClean="0">
                <a:ea typeface="ＭＳ Ｐゴシック" pitchFamily="-65" charset="-128"/>
              </a:rPr>
              <a:t>Latérale: vaste médial</a:t>
            </a:r>
          </a:p>
          <a:p>
            <a:pPr marL="1828800" lvl="3" indent="-457200" eaLnBrk="1" hangingPunct="1">
              <a:buFont typeface="Wingdings" pitchFamily="-65" charset="2"/>
              <a:buChar char="ü"/>
            </a:pPr>
            <a:r>
              <a:rPr lang="fr-FR" smtClean="0">
                <a:ea typeface="ＭＳ Ｐゴシック" pitchFamily="-65" charset="-128"/>
              </a:rPr>
              <a:t>Postérieure: faisceau inférieur du grand adducteur</a:t>
            </a:r>
          </a:p>
          <a:p>
            <a:pPr marL="1828800" lvl="3" indent="-457200" eaLnBrk="1" hangingPunct="1">
              <a:buFont typeface="Wingdings" pitchFamily="-65" charset="2"/>
              <a:buChar char="ü"/>
            </a:pPr>
            <a:r>
              <a:rPr lang="fr-FR" smtClean="0">
                <a:ea typeface="ＭＳ Ｐゴシック" pitchFamily="-65" charset="-128"/>
              </a:rPr>
              <a:t>Médiale: aponévrose entre vaste médial et grand adducteur</a:t>
            </a:r>
          </a:p>
        </p:txBody>
      </p:sp>
      <p:sp>
        <p:nvSpPr>
          <p:cNvPr id="35843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0947-B2BF-4122-8305-BDAB8A815BDD}" type="slidenum">
              <a:rPr lang="fr-FR"/>
              <a:pPr/>
              <a:t>21</a:t>
            </a:fld>
            <a:endParaRPr lang="fr-FR"/>
          </a:p>
        </p:txBody>
      </p:sp>
      <p:sp>
        <p:nvSpPr>
          <p:cNvPr id="35845" name="Titr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295400"/>
          </a:xfrm>
        </p:spPr>
        <p:txBody>
          <a:bodyPr/>
          <a:lstStyle/>
          <a:p>
            <a:pPr eaLnBrk="1" hangingPunct="1"/>
            <a:r>
              <a:rPr lang="fr-FR" sz="4000" smtClean="0">
                <a:ea typeface="ＭＳ Ｐゴシック" pitchFamily="-65" charset="-128"/>
              </a:rPr>
              <a:t>Loge musculo- vasculaire </a:t>
            </a:r>
            <a:br>
              <a:rPr lang="fr-FR" sz="4000" smtClean="0">
                <a:ea typeface="ＭＳ Ｐゴシック" pitchFamily="-65" charset="-128"/>
              </a:rPr>
            </a:br>
            <a:r>
              <a:rPr lang="fr-FR" sz="4000" smtClean="0">
                <a:ea typeface="ＭＳ Ｐゴシック" pitchFamily="-65" charset="-128"/>
              </a:rPr>
              <a:t>= gouttière fémorale</a:t>
            </a:r>
          </a:p>
        </p:txBody>
      </p:sp>
      <p:pic>
        <p:nvPicPr>
          <p:cNvPr id="35846" name="Image 6"/>
          <p:cNvPicPr>
            <a:picLocks noChangeAspect="1"/>
          </p:cNvPicPr>
          <p:nvPr/>
        </p:nvPicPr>
        <p:blipFill>
          <a:blip r:embed="rId2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7561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r-FR" smtClean="0">
                <a:ea typeface="ＭＳ Ｐゴシック" pitchFamily="-65" charset="-128"/>
              </a:rPr>
              <a:t>Artère fémorale superficielle</a:t>
            </a:r>
          </a:p>
          <a:p>
            <a:pPr lvl="1" eaLnBrk="1" hangingPunct="1">
              <a:lnSpc>
                <a:spcPct val="90000"/>
              </a:lnSpc>
            </a:pPr>
            <a:r>
              <a:rPr lang="fr-FR" u="sng" smtClean="0">
                <a:ea typeface="ＭＳ Ｐゴシック" pitchFamily="-65" charset="-128"/>
              </a:rPr>
              <a:t>Terminaison</a:t>
            </a:r>
            <a:r>
              <a:rPr lang="fr-FR" smtClean="0">
                <a:ea typeface="ＭＳ Ｐゴシック" pitchFamily="-65" charset="-128"/>
              </a:rPr>
              <a:t>: </a:t>
            </a:r>
          </a:p>
          <a:p>
            <a:pPr marL="1371600" lvl="2" indent="-457200" eaLnBrk="1" hangingPunct="1">
              <a:lnSpc>
                <a:spcPct val="90000"/>
              </a:lnSpc>
              <a:buFont typeface="Arial" charset="0"/>
              <a:buAutoNum type="arabicPeriod" startAt="3"/>
            </a:pPr>
            <a:r>
              <a:rPr lang="fr-FR" smtClean="0">
                <a:ea typeface="ＭＳ Ｐゴシック" pitchFamily="-65" charset="-128"/>
              </a:rPr>
              <a:t>Anneau du 3</a:t>
            </a:r>
            <a:r>
              <a:rPr lang="fr-FR" baseline="30000" smtClean="0">
                <a:ea typeface="ＭＳ Ｐゴシック" pitchFamily="-65" charset="-128"/>
              </a:rPr>
              <a:t>ème</a:t>
            </a:r>
            <a:r>
              <a:rPr lang="fr-FR" smtClean="0">
                <a:ea typeface="ＭＳ Ｐゴシック" pitchFamily="-65" charset="-128"/>
              </a:rPr>
              <a:t> adducteur (grand adducteur) (GA): devient postérieure et se nomme artère poplité</a:t>
            </a:r>
          </a:p>
          <a:p>
            <a:pPr marL="1371600" lvl="2" indent="-457200" eaLnBrk="1" hangingPunct="1">
              <a:lnSpc>
                <a:spcPct val="90000"/>
              </a:lnSpc>
              <a:buFont typeface="Arial" charset="0"/>
              <a:buAutoNum type="arabicPeriod" startAt="3"/>
            </a:pPr>
            <a:endParaRPr lang="fr-FR" smtClean="0">
              <a:ea typeface="ＭＳ Ｐゴシック" pitchFamily="-65" charset="-128"/>
            </a:endParaRPr>
          </a:p>
          <a:p>
            <a:pPr marL="1371600" lvl="2" indent="-457200" eaLnBrk="1" hangingPunct="1">
              <a:lnSpc>
                <a:spcPct val="90000"/>
              </a:lnSpc>
              <a:buFont typeface="Arial" charset="0"/>
              <a:buNone/>
            </a:pPr>
            <a:r>
              <a:rPr lang="fr-FR" smtClean="0">
                <a:ea typeface="ＭＳ Ｐゴシック" pitchFamily="-65" charset="-128"/>
              </a:rPr>
              <a:t>Limites: 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Char char="-"/>
            </a:pPr>
            <a:r>
              <a:rPr lang="fr-FR" smtClean="0">
                <a:ea typeface="ＭＳ Ｐゴシック" pitchFamily="-65" charset="-128"/>
              </a:rPr>
              <a:t>En dehors: ligne âpre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Char char="-"/>
            </a:pPr>
            <a:r>
              <a:rPr lang="fr-FR" smtClean="0">
                <a:ea typeface="ＭＳ Ｐゴシック" pitchFamily="-65" charset="-128"/>
              </a:rPr>
              <a:t>En dedans: tendon du grand adducteur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Char char="-"/>
            </a:pPr>
            <a:r>
              <a:rPr lang="fr-FR" smtClean="0">
                <a:ea typeface="ＭＳ Ｐゴシック" pitchFamily="-65" charset="-128"/>
              </a:rPr>
              <a:t>En haut: expansions fibreuses entre tendon GA et faisceau moyen GA et au moyen adducteur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Char char="-"/>
            </a:pPr>
            <a:r>
              <a:rPr lang="fr-FR" smtClean="0">
                <a:ea typeface="ＭＳ Ｐゴシック" pitchFamily="-65" charset="-128"/>
              </a:rPr>
              <a:t>En bas: bord supérieur du condyle médial</a:t>
            </a:r>
          </a:p>
        </p:txBody>
      </p:sp>
      <p:sp>
        <p:nvSpPr>
          <p:cNvPr id="36867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5DE3-B2D8-4C81-A85D-CA50D651105B}" type="slidenum">
              <a:rPr lang="fr-FR"/>
              <a:pPr/>
              <a:t>22</a:t>
            </a:fld>
            <a:endParaRPr lang="fr-FR"/>
          </a:p>
        </p:txBody>
      </p:sp>
      <p:sp>
        <p:nvSpPr>
          <p:cNvPr id="36869" name="Titr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295400"/>
          </a:xfrm>
        </p:spPr>
        <p:txBody>
          <a:bodyPr/>
          <a:lstStyle/>
          <a:p>
            <a:pPr eaLnBrk="1" hangingPunct="1"/>
            <a:r>
              <a:rPr lang="fr-FR" sz="4000" smtClean="0">
                <a:ea typeface="ＭＳ Ｐゴシック" pitchFamily="-65" charset="-128"/>
              </a:rPr>
              <a:t>Loge musculo- vasculaire </a:t>
            </a:r>
            <a:br>
              <a:rPr lang="fr-FR" sz="4000" smtClean="0">
                <a:ea typeface="ＭＳ Ｐゴシック" pitchFamily="-65" charset="-128"/>
              </a:rPr>
            </a:br>
            <a:r>
              <a:rPr lang="fr-FR" sz="4000" smtClean="0">
                <a:ea typeface="ＭＳ Ｐゴシック" pitchFamily="-65" charset="-128"/>
              </a:rPr>
              <a:t>= gouttière fémorale</a:t>
            </a:r>
          </a:p>
        </p:txBody>
      </p:sp>
      <p:pic>
        <p:nvPicPr>
          <p:cNvPr id="36870" name="Image 6"/>
          <p:cNvPicPr>
            <a:picLocks noChangeAspect="1"/>
          </p:cNvPicPr>
          <p:nvPr/>
        </p:nvPicPr>
        <p:blipFill>
          <a:blip r:embed="rId2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8216-CF64-403D-8F52-2AC400D55152}" type="slidenum">
              <a:rPr lang="fr-FR"/>
              <a:pPr/>
              <a:t>23</a:t>
            </a:fld>
            <a:endParaRPr lang="fr-FR"/>
          </a:p>
        </p:txBody>
      </p:sp>
      <p:pic>
        <p:nvPicPr>
          <p:cNvPr id="37892" name="Image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1109663"/>
            <a:ext cx="3657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itr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086600" cy="990600"/>
          </a:xfrm>
        </p:spPr>
        <p:txBody>
          <a:bodyPr/>
          <a:lstStyle/>
          <a:p>
            <a:pPr eaLnBrk="1" hangingPunct="1"/>
            <a:r>
              <a:rPr lang="fr-FR" sz="3200" smtClean="0">
                <a:ea typeface="ＭＳ Ｐゴシック" pitchFamily="-65" charset="-128"/>
              </a:rPr>
              <a:t>Coupe sagittale de la cuisse passant par le condyle interne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5638800" y="1524000"/>
            <a:ext cx="3048000" cy="4756150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Condyle interne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Branche horizontale du pubis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Branche ischio – pubienne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Nerf ischiatique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Artère et nerf obturateurs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Nerf musculo – cutané médial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Artère fémorale commune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Artère fémorale superficielle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1</a:t>
            </a:r>
            <a:r>
              <a:rPr lang="fr-FR" sz="1500" baseline="30000" smtClean="0">
                <a:ea typeface="ＭＳ Ｐゴシック" pitchFamily="-65" charset="-128"/>
              </a:rPr>
              <a:t>ère</a:t>
            </a:r>
            <a:r>
              <a:rPr lang="fr-FR" sz="1500" smtClean="0">
                <a:ea typeface="ＭＳ Ｐゴシック" pitchFamily="-65" charset="-128"/>
              </a:rPr>
              <a:t> artère perforante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2</a:t>
            </a:r>
            <a:r>
              <a:rPr lang="fr-FR" sz="1500" baseline="30000" smtClean="0">
                <a:ea typeface="ＭＳ Ｐゴシック" pitchFamily="-65" charset="-128"/>
              </a:rPr>
              <a:t>ème</a:t>
            </a:r>
            <a:r>
              <a:rPr lang="fr-FR" sz="1500" smtClean="0">
                <a:ea typeface="ＭＳ Ｐゴシック" pitchFamily="-65" charset="-128"/>
              </a:rPr>
              <a:t> artère perforante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3</a:t>
            </a:r>
            <a:r>
              <a:rPr lang="fr-FR" sz="1500" baseline="30000" smtClean="0">
                <a:ea typeface="ＭＳ Ｐゴシック" pitchFamily="-65" charset="-128"/>
              </a:rPr>
              <a:t>ème</a:t>
            </a:r>
            <a:r>
              <a:rPr lang="fr-FR" sz="1500" smtClean="0">
                <a:ea typeface="ＭＳ Ｐゴシック" pitchFamily="-65" charset="-128"/>
              </a:rPr>
              <a:t> artère perforante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Obturateur interne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Obturateur externe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Grand adducteur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Long adducteur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Sartorius 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Petit adducteur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endParaRPr lang="fr-FR" sz="1700" smtClean="0">
              <a:ea typeface="ＭＳ Ｐゴシック" pitchFamily="-65" charset="-128"/>
            </a:endParaRPr>
          </a:p>
          <a:p>
            <a:pPr marL="514350" indent="-514350" eaLnBrk="1" hangingPunct="1">
              <a:buFont typeface="Calibri" pitchFamily="-65" charset="0"/>
              <a:buAutoNum type="arabicPeriod"/>
            </a:pPr>
            <a:endParaRPr lang="fr-FR" sz="1700" smtClean="0">
              <a:ea typeface="ＭＳ Ｐゴシック" pitchFamily="-65" charset="-128"/>
            </a:endParaRPr>
          </a:p>
          <a:p>
            <a:pPr marL="514350" indent="-514350" eaLnBrk="1" hangingPunct="1">
              <a:buFont typeface="Calibri" pitchFamily="-65" charset="0"/>
              <a:buAutoNum type="arabicPeriod"/>
            </a:pPr>
            <a:endParaRPr lang="fr-FR" sz="1700" smtClean="0">
              <a:ea typeface="ＭＳ Ｐゴシック" pitchFamily="-65" charset="-128"/>
            </a:endParaRPr>
          </a:p>
        </p:txBody>
      </p:sp>
      <p:pic>
        <p:nvPicPr>
          <p:cNvPr id="37895" name="Image 6"/>
          <p:cNvPicPr>
            <a:picLocks noChangeAspect="1"/>
          </p:cNvPicPr>
          <p:nvPr/>
        </p:nvPicPr>
        <p:blipFill>
          <a:blip r:embed="rId3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u contenu 2"/>
          <p:cNvSpPr>
            <a:spLocks noGrp="1"/>
          </p:cNvSpPr>
          <p:nvPr>
            <p:ph idx="1"/>
          </p:nvPr>
        </p:nvSpPr>
        <p:spPr>
          <a:xfrm>
            <a:off x="228600" y="1722438"/>
            <a:ext cx="8610600" cy="4525962"/>
          </a:xfrm>
        </p:spPr>
        <p:txBody>
          <a:bodyPr/>
          <a:lstStyle/>
          <a:p>
            <a:pPr eaLnBrk="1" hangingPunct="1"/>
            <a:r>
              <a:rPr lang="fr-FR" smtClean="0">
                <a:ea typeface="ＭＳ Ｐゴシック" pitchFamily="-65" charset="-128"/>
              </a:rPr>
              <a:t>Artère fémorale superficielle</a:t>
            </a:r>
          </a:p>
          <a:p>
            <a:pPr lvl="1" eaLnBrk="1" hangingPunct="1"/>
            <a:r>
              <a:rPr lang="fr-FR" u="sng" smtClean="0">
                <a:ea typeface="ＭＳ Ｐゴシック" pitchFamily="-65" charset="-128"/>
              </a:rPr>
              <a:t>Rapports:</a:t>
            </a:r>
          </a:p>
          <a:p>
            <a:pPr marL="1371600" lvl="2" indent="-457200" eaLnBrk="1" hangingPunct="1">
              <a:buFont typeface="Calibri" pitchFamily="-65" charset="0"/>
              <a:buAutoNum type="arabicPeriod"/>
            </a:pPr>
            <a:r>
              <a:rPr lang="fr-FR" u="sng" smtClean="0">
                <a:ea typeface="ＭＳ Ｐゴシック" pitchFamily="-65" charset="-128"/>
              </a:rPr>
              <a:t>Gouttière fémorale</a:t>
            </a:r>
            <a:r>
              <a:rPr lang="fr-FR" smtClean="0">
                <a:ea typeface="ＭＳ Ｐゴシック" pitchFamily="-65" charset="-128"/>
              </a:rPr>
              <a:t>:</a:t>
            </a:r>
          </a:p>
          <a:p>
            <a:pPr marL="1828800" lvl="3" indent="-457200" eaLnBrk="1" hangingPunct="1">
              <a:buFont typeface="Wingdings" pitchFamily="-65" charset="2"/>
              <a:buChar char="ü"/>
            </a:pPr>
            <a:r>
              <a:rPr lang="fr-FR" smtClean="0">
                <a:ea typeface="ＭＳ Ｐゴシック" pitchFamily="-65" charset="-128"/>
              </a:rPr>
              <a:t>En avant: nerf saphène interne (nerf fémoral), et son accessoire</a:t>
            </a:r>
          </a:p>
          <a:p>
            <a:pPr marL="1828800" lvl="3" indent="-457200" eaLnBrk="1" hangingPunct="1">
              <a:buFont typeface="Wingdings" pitchFamily="-65" charset="2"/>
              <a:buChar char="ü"/>
            </a:pPr>
            <a:r>
              <a:rPr lang="fr-FR" smtClean="0">
                <a:ea typeface="ＭＳ Ｐゴシック" pitchFamily="-65" charset="-128"/>
              </a:rPr>
              <a:t>En dedans: veine fémorale</a:t>
            </a:r>
          </a:p>
          <a:p>
            <a:pPr marL="1371600" lvl="2" indent="-457200" eaLnBrk="1" hangingPunct="1">
              <a:buFont typeface="Calibri" pitchFamily="-65" charset="0"/>
              <a:buAutoNum type="arabicPeriod"/>
            </a:pPr>
            <a:r>
              <a:rPr lang="fr-FR" u="sng" smtClean="0">
                <a:ea typeface="ＭＳ Ｐゴシック" pitchFamily="-65" charset="-128"/>
              </a:rPr>
              <a:t>Canal de hunter</a:t>
            </a:r>
            <a:r>
              <a:rPr lang="fr-FR" smtClean="0">
                <a:ea typeface="ＭＳ Ｐゴシック" pitchFamily="-65" charset="-128"/>
              </a:rPr>
              <a:t>:</a:t>
            </a:r>
          </a:p>
          <a:p>
            <a:pPr marL="1828800" lvl="3" indent="-457200" eaLnBrk="1" hangingPunct="1">
              <a:buFont typeface="Wingdings" pitchFamily="-65" charset="2"/>
              <a:buChar char="ü"/>
            </a:pPr>
            <a:r>
              <a:rPr lang="fr-FR" smtClean="0">
                <a:ea typeface="ＭＳ Ｐゴシック" pitchFamily="-65" charset="-128"/>
              </a:rPr>
              <a:t>En arrière: veine fémorale</a:t>
            </a:r>
          </a:p>
          <a:p>
            <a:pPr marL="1828800" lvl="3" indent="-457200" eaLnBrk="1" hangingPunct="1">
              <a:buFont typeface="Wingdings" pitchFamily="-65" charset="2"/>
              <a:buChar char="ü"/>
            </a:pPr>
            <a:r>
              <a:rPr lang="fr-FR" smtClean="0">
                <a:ea typeface="ＭＳ Ｐゴシック" pitchFamily="-65" charset="-128"/>
              </a:rPr>
              <a:t>En dedans et en avant: artère descendante du genou (collatérale), nerf saphène interne et son accessoire</a:t>
            </a:r>
          </a:p>
        </p:txBody>
      </p:sp>
      <p:sp>
        <p:nvSpPr>
          <p:cNvPr id="38915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E4C7-4617-4C39-8268-FC1A74ECDDF2}" type="slidenum">
              <a:rPr lang="fr-FR"/>
              <a:pPr/>
              <a:t>24</a:t>
            </a:fld>
            <a:endParaRPr lang="fr-FR"/>
          </a:p>
        </p:txBody>
      </p:sp>
      <p:sp>
        <p:nvSpPr>
          <p:cNvPr id="38917" name="Titr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295400"/>
          </a:xfrm>
        </p:spPr>
        <p:txBody>
          <a:bodyPr/>
          <a:lstStyle/>
          <a:p>
            <a:pPr eaLnBrk="1" hangingPunct="1"/>
            <a:r>
              <a:rPr lang="fr-FR" sz="4000" smtClean="0">
                <a:ea typeface="ＭＳ Ｐゴシック" pitchFamily="-65" charset="-128"/>
              </a:rPr>
              <a:t>Loge musculo- vasculaire </a:t>
            </a:r>
            <a:br>
              <a:rPr lang="fr-FR" sz="4000" smtClean="0">
                <a:ea typeface="ＭＳ Ｐゴシック" pitchFamily="-65" charset="-128"/>
              </a:rPr>
            </a:br>
            <a:r>
              <a:rPr lang="fr-FR" sz="4000" smtClean="0">
                <a:ea typeface="ＭＳ Ｐゴシック" pitchFamily="-65" charset="-128"/>
              </a:rPr>
              <a:t>= gouttière fémorale</a:t>
            </a:r>
          </a:p>
        </p:txBody>
      </p:sp>
      <p:pic>
        <p:nvPicPr>
          <p:cNvPr id="38918" name="Image 6"/>
          <p:cNvPicPr>
            <a:picLocks noChangeAspect="1"/>
          </p:cNvPicPr>
          <p:nvPr/>
        </p:nvPicPr>
        <p:blipFill>
          <a:blip r:embed="rId2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r-FR" sz="3000" smtClean="0">
                <a:ea typeface="ＭＳ Ｐゴシック" pitchFamily="-65" charset="-128"/>
              </a:rPr>
              <a:t>Artère fémorale superficielle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600" u="sng" smtClean="0">
                <a:ea typeface="ＭＳ Ｐゴシック" pitchFamily="-65" charset="-128"/>
              </a:rPr>
              <a:t>Collatérales:</a:t>
            </a:r>
          </a:p>
          <a:p>
            <a:pPr lvl="1" eaLnBrk="1" hangingPunct="1">
              <a:lnSpc>
                <a:spcPct val="90000"/>
              </a:lnSpc>
              <a:buFont typeface="Calibri" pitchFamily="-65" charset="0"/>
              <a:buAutoNum type="arabicPeriod"/>
            </a:pPr>
            <a:r>
              <a:rPr lang="fr-FR" sz="2600" u="sng" smtClean="0">
                <a:ea typeface="ＭＳ Ｐゴシック" pitchFamily="-65" charset="-128"/>
              </a:rPr>
              <a:t>Tiers moyen de cuisse</a:t>
            </a:r>
            <a:r>
              <a:rPr lang="fr-FR" sz="2600" smtClean="0">
                <a:ea typeface="ＭＳ Ｐゴシック" pitchFamily="-65" charset="-128"/>
              </a:rPr>
              <a:t>: 4 à 5 branches musculaires anastomosées avec les branches perforantes de l’artère fémorale profonde pour le quadriceps, les adducteurs</a:t>
            </a:r>
          </a:p>
          <a:p>
            <a:pPr lvl="1" eaLnBrk="1" hangingPunct="1">
              <a:lnSpc>
                <a:spcPct val="90000"/>
              </a:lnSpc>
              <a:buFont typeface="Calibri" pitchFamily="-65" charset="0"/>
              <a:buAutoNum type="arabicPeriod"/>
            </a:pPr>
            <a:r>
              <a:rPr lang="fr-FR" sz="2600" u="sng" smtClean="0">
                <a:ea typeface="ＭＳ Ｐゴシック" pitchFamily="-65" charset="-128"/>
              </a:rPr>
              <a:t>Tiers inférieur de cuisse</a:t>
            </a:r>
            <a:r>
              <a:rPr lang="fr-FR" sz="2600" smtClean="0">
                <a:ea typeface="ＭＳ Ｐゴシック" pitchFamily="-65" charset="-128"/>
              </a:rPr>
              <a:t>: </a:t>
            </a:r>
          </a:p>
          <a:p>
            <a:pPr marL="1371600" lvl="2" indent="-514350" eaLnBrk="1" hangingPunct="1">
              <a:lnSpc>
                <a:spcPct val="90000"/>
              </a:lnSpc>
              <a:buFont typeface="Wingdings" pitchFamily="-65" charset="2"/>
              <a:buChar char="ü"/>
            </a:pPr>
            <a:r>
              <a:rPr lang="fr-FR" sz="2200" smtClean="0">
                <a:ea typeface="ＭＳ Ｐゴシック" pitchFamily="-65" charset="-128"/>
              </a:rPr>
              <a:t>2 à 3 branches musculaires anastomosées avec la 3</a:t>
            </a:r>
            <a:r>
              <a:rPr lang="fr-FR" sz="2200" baseline="30000" smtClean="0">
                <a:ea typeface="ＭＳ Ｐゴシック" pitchFamily="-65" charset="-128"/>
              </a:rPr>
              <a:t>ème</a:t>
            </a:r>
            <a:r>
              <a:rPr lang="fr-FR" sz="2200" smtClean="0">
                <a:ea typeface="ＭＳ Ｐゴシック" pitchFamily="-65" charset="-128"/>
              </a:rPr>
              <a:t> perforante de l’artère fémorale profonde pour le quadriceps</a:t>
            </a:r>
          </a:p>
          <a:p>
            <a:pPr marL="1371600" lvl="2" indent="-514350" eaLnBrk="1" hangingPunct="1">
              <a:lnSpc>
                <a:spcPct val="90000"/>
              </a:lnSpc>
              <a:buFont typeface="Wingdings" pitchFamily="-65" charset="2"/>
              <a:buChar char="ü"/>
            </a:pPr>
            <a:r>
              <a:rPr lang="fr-FR" sz="2200" smtClean="0">
                <a:ea typeface="ＭＳ Ｐゴシック" pitchFamily="-65" charset="-128"/>
              </a:rPr>
              <a:t>Artère descendante du genou (grande anastomotique) , rameaux musculaires (vaste médial et intermédiaire) et articulaires (cercle anastomotique du genou) </a:t>
            </a:r>
          </a:p>
        </p:txBody>
      </p:sp>
      <p:sp>
        <p:nvSpPr>
          <p:cNvPr id="399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8117-0E33-4A11-9D4B-9D6D5D98E5B7}" type="slidenum">
              <a:rPr lang="fr-FR"/>
              <a:pPr/>
              <a:t>25</a:t>
            </a:fld>
            <a:endParaRPr lang="fr-FR"/>
          </a:p>
        </p:txBody>
      </p:sp>
      <p:sp>
        <p:nvSpPr>
          <p:cNvPr id="39941" name="Titr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295400"/>
          </a:xfrm>
        </p:spPr>
        <p:txBody>
          <a:bodyPr/>
          <a:lstStyle/>
          <a:p>
            <a:pPr eaLnBrk="1" hangingPunct="1"/>
            <a:r>
              <a:rPr lang="fr-FR" sz="4000" smtClean="0">
                <a:ea typeface="ＭＳ Ｐゴシック" pitchFamily="-65" charset="-128"/>
              </a:rPr>
              <a:t>Loge musculo- vasculaire </a:t>
            </a:r>
            <a:br>
              <a:rPr lang="fr-FR" sz="4000" smtClean="0">
                <a:ea typeface="ＭＳ Ｐゴシック" pitchFamily="-65" charset="-128"/>
              </a:rPr>
            </a:br>
            <a:r>
              <a:rPr lang="fr-FR" sz="4000" smtClean="0">
                <a:ea typeface="ＭＳ Ｐゴシック" pitchFamily="-65" charset="-128"/>
              </a:rPr>
              <a:t>= gouttière fémorale</a:t>
            </a:r>
          </a:p>
        </p:txBody>
      </p:sp>
      <p:pic>
        <p:nvPicPr>
          <p:cNvPr id="39942" name="Image 6"/>
          <p:cNvPicPr>
            <a:picLocks noChangeAspect="1"/>
          </p:cNvPicPr>
          <p:nvPr/>
        </p:nvPicPr>
        <p:blipFill>
          <a:blip r:embed="rId2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B94C-93AA-4615-976D-1245DA0C28AD}" type="slidenum">
              <a:rPr lang="fr-FR"/>
              <a:pPr/>
              <a:t>26</a:t>
            </a:fld>
            <a:endParaRPr lang="fr-FR"/>
          </a:p>
        </p:txBody>
      </p:sp>
      <p:pic>
        <p:nvPicPr>
          <p:cNvPr id="40964" name="Image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1262063"/>
            <a:ext cx="3581400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5257800" y="1600200"/>
            <a:ext cx="3048000" cy="4756150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Condyle interne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Branche horizontale du pubis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Branche ischio – pubienne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Nerf ischiatique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Artère et nerf obturateurs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Nerf musculo – cutané médial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Artère fémorale commune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Artère fémorale superficielle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1</a:t>
            </a:r>
            <a:r>
              <a:rPr lang="fr-FR" sz="1500" baseline="30000" smtClean="0">
                <a:ea typeface="ＭＳ Ｐゴシック" pitchFamily="-65" charset="-128"/>
              </a:rPr>
              <a:t>ère</a:t>
            </a:r>
            <a:r>
              <a:rPr lang="fr-FR" sz="1500" smtClean="0">
                <a:ea typeface="ＭＳ Ｐゴシック" pitchFamily="-65" charset="-128"/>
              </a:rPr>
              <a:t> artère perforante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2</a:t>
            </a:r>
            <a:r>
              <a:rPr lang="fr-FR" sz="1500" baseline="30000" smtClean="0">
                <a:ea typeface="ＭＳ Ｐゴシック" pitchFamily="-65" charset="-128"/>
              </a:rPr>
              <a:t>ème</a:t>
            </a:r>
            <a:r>
              <a:rPr lang="fr-FR" sz="1500" smtClean="0">
                <a:ea typeface="ＭＳ Ｐゴシック" pitchFamily="-65" charset="-128"/>
              </a:rPr>
              <a:t> artère perforante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3</a:t>
            </a:r>
            <a:r>
              <a:rPr lang="fr-FR" sz="1500" baseline="30000" smtClean="0">
                <a:ea typeface="ＭＳ Ｐゴシック" pitchFamily="-65" charset="-128"/>
              </a:rPr>
              <a:t>ème</a:t>
            </a:r>
            <a:r>
              <a:rPr lang="fr-FR" sz="1500" smtClean="0">
                <a:ea typeface="ＭＳ Ｐゴシック" pitchFamily="-65" charset="-128"/>
              </a:rPr>
              <a:t> artère perforante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Obturateur interne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Obturateur externe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Grand adducteur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Long adducteur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Sartorius 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Petit adducteur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endParaRPr lang="fr-FR" sz="1700" smtClean="0">
              <a:ea typeface="ＭＳ Ｐゴシック" pitchFamily="-65" charset="-128"/>
            </a:endParaRPr>
          </a:p>
          <a:p>
            <a:pPr marL="514350" indent="-514350" eaLnBrk="1" hangingPunct="1">
              <a:buFont typeface="Calibri" pitchFamily="-65" charset="0"/>
              <a:buAutoNum type="arabicPeriod"/>
            </a:pPr>
            <a:endParaRPr lang="fr-FR" sz="1700" smtClean="0">
              <a:ea typeface="ＭＳ Ｐゴシック" pitchFamily="-65" charset="-128"/>
            </a:endParaRPr>
          </a:p>
          <a:p>
            <a:pPr marL="514350" indent="-514350" eaLnBrk="1" hangingPunct="1">
              <a:buFont typeface="Calibri" pitchFamily="-65" charset="0"/>
              <a:buAutoNum type="arabicPeriod"/>
            </a:pPr>
            <a:endParaRPr lang="fr-FR" sz="1700" smtClean="0">
              <a:ea typeface="ＭＳ Ｐゴシック" pitchFamily="-65" charset="-128"/>
            </a:endParaRPr>
          </a:p>
        </p:txBody>
      </p:sp>
      <p:sp>
        <p:nvSpPr>
          <p:cNvPr id="40966" name="Titr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086600" cy="990600"/>
          </a:xfrm>
        </p:spPr>
        <p:txBody>
          <a:bodyPr/>
          <a:lstStyle/>
          <a:p>
            <a:pPr eaLnBrk="1" hangingPunct="1"/>
            <a:r>
              <a:rPr lang="fr-FR" sz="3200" smtClean="0">
                <a:ea typeface="ＭＳ Ｐゴシック" pitchFamily="-65" charset="-128"/>
              </a:rPr>
              <a:t>Coupe sagittale de la cuisse passant par le condyle interne</a:t>
            </a:r>
          </a:p>
        </p:txBody>
      </p:sp>
      <p:pic>
        <p:nvPicPr>
          <p:cNvPr id="40967" name="Image 6"/>
          <p:cNvPicPr>
            <a:picLocks noChangeAspect="1"/>
          </p:cNvPicPr>
          <p:nvPr/>
        </p:nvPicPr>
        <p:blipFill>
          <a:blip r:embed="rId3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u contenu 2"/>
          <p:cNvSpPr>
            <a:spLocks noGrp="1"/>
          </p:cNvSpPr>
          <p:nvPr>
            <p:ph idx="1"/>
          </p:nvPr>
        </p:nvSpPr>
        <p:spPr>
          <a:xfrm>
            <a:off x="304800" y="2209800"/>
            <a:ext cx="8610600" cy="3581400"/>
          </a:xfrm>
        </p:spPr>
        <p:txBody>
          <a:bodyPr/>
          <a:lstStyle/>
          <a:p>
            <a:pPr eaLnBrk="1" hangingPunct="1"/>
            <a:r>
              <a:rPr lang="fr-FR" smtClean="0">
                <a:ea typeface="ＭＳ Ｐゴシック" pitchFamily="-65" charset="-128"/>
              </a:rPr>
              <a:t>Veine fémorale superficielle</a:t>
            </a:r>
          </a:p>
          <a:p>
            <a:pPr lvl="1" eaLnBrk="1" hangingPunct="1"/>
            <a:r>
              <a:rPr lang="fr-FR" u="sng" smtClean="0">
                <a:ea typeface="ＭＳ Ｐゴシック" pitchFamily="-65" charset="-128"/>
              </a:rPr>
              <a:t>Trajet</a:t>
            </a:r>
            <a:r>
              <a:rPr lang="fr-FR" smtClean="0">
                <a:ea typeface="ＭＳ Ｐゴシック" pitchFamily="-65" charset="-128"/>
              </a:rPr>
              <a:t>: de l’anneau du 3</a:t>
            </a:r>
            <a:r>
              <a:rPr lang="fr-FR" baseline="30000" smtClean="0">
                <a:ea typeface="ＭＳ Ｐゴシック" pitchFamily="-65" charset="-128"/>
              </a:rPr>
              <a:t>ème</a:t>
            </a:r>
            <a:r>
              <a:rPr lang="fr-FR" smtClean="0">
                <a:ea typeface="ＭＳ Ｐゴシック" pitchFamily="-65" charset="-128"/>
              </a:rPr>
              <a:t> adducteur au triangle de Scarpa</a:t>
            </a:r>
          </a:p>
          <a:p>
            <a:pPr lvl="1" eaLnBrk="1" hangingPunct="1"/>
            <a:r>
              <a:rPr lang="fr-FR" u="sng" smtClean="0">
                <a:ea typeface="ＭＳ Ｐゴシック" pitchFamily="-65" charset="-128"/>
              </a:rPr>
              <a:t>Branches afférentes:</a:t>
            </a:r>
          </a:p>
          <a:p>
            <a:pPr lvl="2" eaLnBrk="1" hangingPunct="1"/>
            <a:r>
              <a:rPr lang="fr-FR" u="sng" smtClean="0">
                <a:ea typeface="ＭＳ Ｐゴシック" pitchFamily="-65" charset="-128"/>
              </a:rPr>
              <a:t>Veine grande anastomotique</a:t>
            </a:r>
          </a:p>
          <a:p>
            <a:pPr lvl="2" eaLnBrk="1" hangingPunct="1"/>
            <a:r>
              <a:rPr lang="fr-FR" u="sng" smtClean="0">
                <a:ea typeface="ＭＳ Ｐゴシック" pitchFamily="-65" charset="-128"/>
              </a:rPr>
              <a:t>Rameaux veineux issus du fémur</a:t>
            </a:r>
          </a:p>
          <a:p>
            <a:pPr lvl="2" eaLnBrk="1" hangingPunct="1"/>
            <a:r>
              <a:rPr lang="fr-FR" u="sng" smtClean="0">
                <a:ea typeface="ＭＳ Ｐゴシック" pitchFamily="-65" charset="-128"/>
              </a:rPr>
              <a:t>Veine fémorale profonde</a:t>
            </a:r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2859D-213C-469A-81C8-38F94409D020}" type="slidenum">
              <a:rPr lang="fr-FR"/>
              <a:pPr/>
              <a:t>27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600" smtClean="0">
                <a:ea typeface="ＭＳ Ｐゴシック" pitchFamily="-65" charset="-128"/>
              </a:rPr>
              <a:t>Loge musculo- vasculaire </a:t>
            </a:r>
            <a:br>
              <a:rPr lang="fr-FR" sz="3600" smtClean="0">
                <a:ea typeface="ＭＳ Ｐゴシック" pitchFamily="-65" charset="-128"/>
              </a:rPr>
            </a:br>
            <a:r>
              <a:rPr lang="fr-FR" sz="3600" smtClean="0">
                <a:ea typeface="ＭＳ Ｐゴシック" pitchFamily="-65" charset="-128"/>
              </a:rPr>
              <a:t>= gouttière fémorale</a:t>
            </a:r>
          </a:p>
        </p:txBody>
      </p:sp>
      <p:pic>
        <p:nvPicPr>
          <p:cNvPr id="41990" name="Image 6"/>
          <p:cNvPicPr>
            <a:picLocks noChangeAspect="1"/>
          </p:cNvPicPr>
          <p:nvPr/>
        </p:nvPicPr>
        <p:blipFill>
          <a:blip r:embed="rId2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u contenu 2"/>
          <p:cNvSpPr>
            <a:spLocks noGrp="1"/>
          </p:cNvSpPr>
          <p:nvPr>
            <p:ph idx="1"/>
          </p:nvPr>
        </p:nvSpPr>
        <p:spPr>
          <a:xfrm>
            <a:off x="762000" y="3124200"/>
            <a:ext cx="7543800" cy="1371600"/>
          </a:xfrm>
        </p:spPr>
        <p:txBody>
          <a:bodyPr/>
          <a:lstStyle/>
          <a:p>
            <a:pPr eaLnBrk="1" hangingPunct="1"/>
            <a:r>
              <a:rPr lang="fr-FR" smtClean="0">
                <a:ea typeface="ＭＳ Ｐゴシック" pitchFamily="-65" charset="-128"/>
              </a:rPr>
              <a:t>Les muscles ischio – jambiers</a:t>
            </a:r>
          </a:p>
          <a:p>
            <a:pPr eaLnBrk="1" hangingPunct="1"/>
            <a:r>
              <a:rPr lang="fr-FR" smtClean="0">
                <a:ea typeface="ＭＳ Ｐゴシック" pitchFamily="-65" charset="-128"/>
              </a:rPr>
              <a:t>Éléments vasculaires et nerveux profonds</a:t>
            </a:r>
          </a:p>
        </p:txBody>
      </p:sp>
      <p:sp>
        <p:nvSpPr>
          <p:cNvPr id="43011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7F09-A0CD-4ED5-B1E2-4E12ADB0FF9E}" type="slidenum">
              <a:rPr lang="fr-FR"/>
              <a:pPr/>
              <a:t>28</a:t>
            </a:fld>
            <a:endParaRPr lang="fr-FR"/>
          </a:p>
        </p:txBody>
      </p:sp>
      <p:sp>
        <p:nvSpPr>
          <p:cNvPr id="43013" name="Titr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295400"/>
          </a:xfrm>
        </p:spPr>
        <p:txBody>
          <a:bodyPr/>
          <a:lstStyle/>
          <a:p>
            <a:pPr eaLnBrk="1" hangingPunct="1"/>
            <a:r>
              <a:rPr lang="fr-FR" sz="4000" smtClean="0">
                <a:ea typeface="ＭＳ Ｐゴシック" pitchFamily="-65" charset="-128"/>
              </a:rPr>
              <a:t>Loge postérieure</a:t>
            </a:r>
          </a:p>
        </p:txBody>
      </p:sp>
      <p:pic>
        <p:nvPicPr>
          <p:cNvPr id="43014" name="Image 6"/>
          <p:cNvPicPr>
            <a:picLocks noChangeAspect="1"/>
          </p:cNvPicPr>
          <p:nvPr/>
        </p:nvPicPr>
        <p:blipFill>
          <a:blip r:embed="rId2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contenu 2"/>
          <p:cNvSpPr>
            <a:spLocks noGrp="1"/>
          </p:cNvSpPr>
          <p:nvPr>
            <p:ph idx="1"/>
          </p:nvPr>
        </p:nvSpPr>
        <p:spPr>
          <a:xfrm>
            <a:off x="990600" y="1828800"/>
            <a:ext cx="7543800" cy="3581400"/>
          </a:xfrm>
        </p:spPr>
        <p:txBody>
          <a:bodyPr/>
          <a:lstStyle/>
          <a:p>
            <a:pPr eaLnBrk="1" hangingPunct="1"/>
            <a:r>
              <a:rPr lang="fr-FR" smtClean="0">
                <a:ea typeface="ＭＳ Ｐゴシック" pitchFamily="-65" charset="-128"/>
              </a:rPr>
              <a:t>Les muscles ischio – jambiers</a:t>
            </a:r>
          </a:p>
          <a:p>
            <a:pPr lvl="1" eaLnBrk="1" hangingPunct="1"/>
            <a:r>
              <a:rPr lang="fr-FR" smtClean="0">
                <a:ea typeface="ＭＳ Ｐゴシック" pitchFamily="-65" charset="-128"/>
              </a:rPr>
              <a:t>Plan profond</a:t>
            </a:r>
          </a:p>
          <a:p>
            <a:pPr marL="1371600" lvl="2" indent="-457200" eaLnBrk="1" hangingPunct="1">
              <a:buFont typeface="Calibri" pitchFamily="-65" charset="0"/>
              <a:buAutoNum type="arabicPeriod"/>
            </a:pPr>
            <a:r>
              <a:rPr lang="fr-FR" smtClean="0">
                <a:ea typeface="ＭＳ Ｐゴシック" pitchFamily="-65" charset="-128"/>
              </a:rPr>
              <a:t>Semi – membraneux </a:t>
            </a:r>
          </a:p>
          <a:p>
            <a:pPr marL="1371600" lvl="2" indent="-457200" eaLnBrk="1" hangingPunct="1">
              <a:buFont typeface="Calibri" pitchFamily="-65" charset="0"/>
              <a:buAutoNum type="arabicPeriod"/>
            </a:pPr>
            <a:r>
              <a:rPr lang="fr-FR" smtClean="0">
                <a:ea typeface="ＭＳ Ｐゴシック" pitchFamily="-65" charset="-128"/>
              </a:rPr>
              <a:t>Courte portion du biceps fémoral</a:t>
            </a:r>
          </a:p>
          <a:p>
            <a:pPr lvl="1" eaLnBrk="1" hangingPunct="1"/>
            <a:r>
              <a:rPr lang="fr-FR" smtClean="0">
                <a:ea typeface="ＭＳ Ｐゴシック" pitchFamily="-65" charset="-128"/>
              </a:rPr>
              <a:t>Plan superficiel</a:t>
            </a:r>
          </a:p>
          <a:p>
            <a:pPr marL="1371600" lvl="2" indent="-457200" eaLnBrk="1" hangingPunct="1">
              <a:buFont typeface="Calibri" pitchFamily="-65" charset="0"/>
              <a:buAutoNum type="arabicPeriod"/>
            </a:pPr>
            <a:r>
              <a:rPr lang="fr-FR" smtClean="0">
                <a:ea typeface="ＭＳ Ｐゴシック" pitchFamily="-65" charset="-128"/>
              </a:rPr>
              <a:t>Semi – tendineux</a:t>
            </a:r>
          </a:p>
          <a:p>
            <a:pPr marL="1371600" lvl="2" indent="-457200" eaLnBrk="1" hangingPunct="1">
              <a:buFont typeface="Calibri" pitchFamily="-65" charset="0"/>
              <a:buAutoNum type="arabicPeriod"/>
            </a:pPr>
            <a:r>
              <a:rPr lang="fr-FR" smtClean="0">
                <a:ea typeface="ＭＳ Ｐゴシック" pitchFamily="-65" charset="-128"/>
              </a:rPr>
              <a:t>Longue portion du biceps fémoral</a:t>
            </a:r>
          </a:p>
        </p:txBody>
      </p:sp>
      <p:sp>
        <p:nvSpPr>
          <p:cNvPr id="44035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AFE7-A01C-4136-B914-AC63FF06014D}" type="slidenum">
              <a:rPr lang="fr-FR"/>
              <a:pPr/>
              <a:t>29</a:t>
            </a:fld>
            <a:endParaRPr lang="fr-FR"/>
          </a:p>
        </p:txBody>
      </p:sp>
      <p:sp>
        <p:nvSpPr>
          <p:cNvPr id="44037" name="Titr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295400"/>
          </a:xfrm>
        </p:spPr>
        <p:txBody>
          <a:bodyPr/>
          <a:lstStyle/>
          <a:p>
            <a:pPr eaLnBrk="1" hangingPunct="1"/>
            <a:r>
              <a:rPr lang="fr-FR" sz="4000" smtClean="0">
                <a:ea typeface="ＭＳ Ｐゴシック" pitchFamily="-65" charset="-128"/>
              </a:rPr>
              <a:t>Loge postérieure</a:t>
            </a:r>
          </a:p>
        </p:txBody>
      </p:sp>
      <p:pic>
        <p:nvPicPr>
          <p:cNvPr id="44038" name="Image 6"/>
          <p:cNvPicPr>
            <a:picLocks noChangeAspect="1"/>
          </p:cNvPicPr>
          <p:nvPr/>
        </p:nvPicPr>
        <p:blipFill>
          <a:blip r:embed="rId2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5294-2843-42C4-88D4-8064A353C4DE}" type="slidenum">
              <a:rPr lang="fr-FR"/>
              <a:pPr/>
              <a:t>3</a:t>
            </a:fld>
            <a:endParaRPr lang="fr-FR"/>
          </a:p>
        </p:txBody>
      </p:sp>
      <p:pic>
        <p:nvPicPr>
          <p:cNvPr id="17412" name="Image 5"/>
          <p:cNvPicPr>
            <a:picLocks noChangeAspect="1"/>
          </p:cNvPicPr>
          <p:nvPr/>
        </p:nvPicPr>
        <p:blipFill>
          <a:blip r:embed="rId2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Image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7800" y="304800"/>
            <a:ext cx="2206625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Image 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05400" y="609600"/>
            <a:ext cx="2908300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u contenu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/>
            <a:r>
              <a:rPr lang="fr-FR" smtClean="0">
                <a:ea typeface="ＭＳ Ｐゴシック" pitchFamily="-65" charset="-128"/>
              </a:rPr>
              <a:t>Les muscles ischio – jambiers</a:t>
            </a:r>
          </a:p>
          <a:p>
            <a:pPr lvl="1" eaLnBrk="1" hangingPunct="1"/>
            <a:r>
              <a:rPr lang="fr-FR" smtClean="0">
                <a:ea typeface="ＭＳ Ｐゴシック" pitchFamily="-65" charset="-128"/>
              </a:rPr>
              <a:t>Plan profond</a:t>
            </a:r>
          </a:p>
          <a:p>
            <a:pPr marL="1371600" lvl="2" indent="-457200" eaLnBrk="1" hangingPunct="1">
              <a:buFont typeface="Calibri" pitchFamily="-65" charset="0"/>
              <a:buAutoNum type="arabicPeriod"/>
            </a:pPr>
            <a:r>
              <a:rPr lang="fr-FR" smtClean="0">
                <a:ea typeface="ＭＳ Ｐゴシック" pitchFamily="-65" charset="-128"/>
              </a:rPr>
              <a:t>Semi – membraneux </a:t>
            </a:r>
          </a:p>
          <a:p>
            <a:pPr eaLnBrk="1" hangingPunct="1">
              <a:buFont typeface="Arial" charset="0"/>
              <a:buNone/>
            </a:pPr>
            <a:r>
              <a:rPr lang="fr-FR" sz="2400" u="sng" smtClean="0">
                <a:ea typeface="ＭＳ Ｐゴシック" pitchFamily="-65" charset="-128"/>
              </a:rPr>
              <a:t>Origine </a:t>
            </a:r>
            <a:r>
              <a:rPr lang="fr-FR" sz="2400" smtClean="0">
                <a:ea typeface="ＭＳ Ｐゴシック" pitchFamily="-65" charset="-128"/>
              </a:rPr>
              <a:t>: face postéro – externe de la tubérosité ischiatique</a:t>
            </a:r>
          </a:p>
          <a:p>
            <a:pPr eaLnBrk="1" hangingPunct="1">
              <a:buFont typeface="Arial" charset="0"/>
              <a:buNone/>
            </a:pPr>
            <a:r>
              <a:rPr lang="fr-FR" sz="2400" u="sng" smtClean="0">
                <a:ea typeface="ＭＳ Ｐゴシック" pitchFamily="-65" charset="-128"/>
              </a:rPr>
              <a:t>Trajet</a:t>
            </a:r>
            <a:r>
              <a:rPr lang="fr-FR" sz="2400" smtClean="0">
                <a:ea typeface="ＭＳ Ｐゴシック" pitchFamily="-65" charset="-128"/>
              </a:rPr>
              <a:t>: muscle médial</a:t>
            </a:r>
          </a:p>
          <a:p>
            <a:pPr eaLnBrk="1" hangingPunct="1">
              <a:buFont typeface="Arial" charset="0"/>
              <a:buNone/>
            </a:pPr>
            <a:r>
              <a:rPr lang="fr-FR" sz="2400" u="sng" smtClean="0">
                <a:ea typeface="ＭＳ Ｐゴシック" pitchFamily="-65" charset="-128"/>
              </a:rPr>
              <a:t>Terminaison</a:t>
            </a:r>
            <a:r>
              <a:rPr lang="fr-FR" sz="2400" smtClean="0">
                <a:ea typeface="ＭＳ Ｐゴシック" pitchFamily="-65" charset="-128"/>
              </a:rPr>
              <a:t>: face postérieure extrémité supérieure du tibia (tendon direct, réfléchi et récurrent)</a:t>
            </a:r>
          </a:p>
          <a:p>
            <a:pPr eaLnBrk="1" hangingPunct="1">
              <a:buFont typeface="Arial" charset="0"/>
              <a:buNone/>
            </a:pPr>
            <a:r>
              <a:rPr lang="fr-FR" sz="2400" u="sng" smtClean="0">
                <a:ea typeface="ＭＳ Ｐゴシック" pitchFamily="-65" charset="-128"/>
              </a:rPr>
              <a:t>Innervation</a:t>
            </a:r>
            <a:r>
              <a:rPr lang="fr-FR" sz="2400" smtClean="0">
                <a:ea typeface="ＭＳ Ｐゴシック" pitchFamily="-65" charset="-128"/>
              </a:rPr>
              <a:t>: nerf ischiatique</a:t>
            </a:r>
          </a:p>
          <a:p>
            <a:pPr eaLnBrk="1" hangingPunct="1">
              <a:buFont typeface="Arial" charset="0"/>
              <a:buNone/>
            </a:pPr>
            <a:r>
              <a:rPr lang="fr-FR" sz="2400" u="sng" smtClean="0">
                <a:ea typeface="ＭＳ Ｐゴシック" pitchFamily="-65" charset="-128"/>
              </a:rPr>
              <a:t>Action</a:t>
            </a:r>
            <a:r>
              <a:rPr lang="fr-FR" sz="2400" smtClean="0">
                <a:ea typeface="ＭＳ Ｐゴシック" pitchFamily="-65" charset="-128"/>
              </a:rPr>
              <a:t>: flexion de jambe, extension de cuisse </a:t>
            </a:r>
          </a:p>
        </p:txBody>
      </p:sp>
      <p:sp>
        <p:nvSpPr>
          <p:cNvPr id="4505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EE98-3D1C-4529-935E-CEDB93ECFDAB}" type="slidenum">
              <a:rPr lang="fr-FR"/>
              <a:pPr/>
              <a:t>30</a:t>
            </a:fld>
            <a:endParaRPr lang="fr-FR"/>
          </a:p>
        </p:txBody>
      </p:sp>
      <p:sp>
        <p:nvSpPr>
          <p:cNvPr id="45061" name="Titr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295400"/>
          </a:xfrm>
        </p:spPr>
        <p:txBody>
          <a:bodyPr/>
          <a:lstStyle/>
          <a:p>
            <a:pPr eaLnBrk="1" hangingPunct="1"/>
            <a:r>
              <a:rPr lang="fr-FR" sz="4000" smtClean="0">
                <a:ea typeface="ＭＳ Ｐゴシック" pitchFamily="-65" charset="-128"/>
              </a:rPr>
              <a:t>Loge postérieure</a:t>
            </a:r>
          </a:p>
        </p:txBody>
      </p:sp>
      <p:pic>
        <p:nvPicPr>
          <p:cNvPr id="45062" name="Image 6"/>
          <p:cNvPicPr>
            <a:picLocks noChangeAspect="1"/>
          </p:cNvPicPr>
          <p:nvPr/>
        </p:nvPicPr>
        <p:blipFill>
          <a:blip r:embed="rId2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u contenu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3733800"/>
          </a:xfrm>
        </p:spPr>
        <p:txBody>
          <a:bodyPr/>
          <a:lstStyle/>
          <a:p>
            <a:pPr eaLnBrk="1" hangingPunct="1"/>
            <a:r>
              <a:rPr lang="fr-FR" smtClean="0">
                <a:ea typeface="ＭＳ Ｐゴシック" pitchFamily="-65" charset="-128"/>
              </a:rPr>
              <a:t>Les muscles ischio – jambiers</a:t>
            </a:r>
          </a:p>
          <a:p>
            <a:pPr lvl="1" eaLnBrk="1" hangingPunct="1"/>
            <a:r>
              <a:rPr lang="fr-FR" smtClean="0">
                <a:ea typeface="ＭＳ Ｐゴシック" pitchFamily="-65" charset="-128"/>
              </a:rPr>
              <a:t>Plan profond</a:t>
            </a:r>
          </a:p>
          <a:p>
            <a:pPr marL="1371600" lvl="2" indent="-457200" eaLnBrk="1" hangingPunct="1">
              <a:buFont typeface="Arial" charset="0"/>
              <a:buNone/>
            </a:pPr>
            <a:r>
              <a:rPr lang="fr-FR" smtClean="0">
                <a:ea typeface="ＭＳ Ｐゴシック" pitchFamily="-65" charset="-128"/>
              </a:rPr>
              <a:t>2.  Courte portion du biceps fémoral (BF) </a:t>
            </a:r>
          </a:p>
          <a:p>
            <a:pPr eaLnBrk="1" hangingPunct="1">
              <a:buFont typeface="Arial" charset="0"/>
              <a:buNone/>
            </a:pPr>
            <a:r>
              <a:rPr lang="fr-FR" sz="2400" u="sng" smtClean="0">
                <a:ea typeface="ＭＳ Ｐゴシック" pitchFamily="-65" charset="-128"/>
              </a:rPr>
              <a:t>Origine </a:t>
            </a:r>
            <a:r>
              <a:rPr lang="fr-FR" sz="2400" smtClean="0">
                <a:ea typeface="ＭＳ Ｐゴシック" pitchFamily="-65" charset="-128"/>
              </a:rPr>
              <a:t>: portion moyenne ligne âpre et CIME</a:t>
            </a:r>
          </a:p>
          <a:p>
            <a:pPr eaLnBrk="1" hangingPunct="1">
              <a:buFont typeface="Arial" charset="0"/>
              <a:buNone/>
            </a:pPr>
            <a:r>
              <a:rPr lang="fr-FR" sz="2400" u="sng" smtClean="0">
                <a:ea typeface="ＭＳ Ｐゴシック" pitchFamily="-65" charset="-128"/>
              </a:rPr>
              <a:t>Trajet</a:t>
            </a:r>
            <a:r>
              <a:rPr lang="fr-FR" sz="2400" smtClean="0">
                <a:ea typeface="ＭＳ Ｐゴシック" pitchFamily="-65" charset="-128"/>
              </a:rPr>
              <a:t>: muscle latéral</a:t>
            </a:r>
          </a:p>
          <a:p>
            <a:pPr eaLnBrk="1" hangingPunct="1">
              <a:buFont typeface="Arial" charset="0"/>
              <a:buNone/>
            </a:pPr>
            <a:r>
              <a:rPr lang="fr-FR" sz="2400" u="sng" smtClean="0">
                <a:ea typeface="ＭＳ Ｐゴシック" pitchFamily="-65" charset="-128"/>
              </a:rPr>
              <a:t>Terminaison</a:t>
            </a:r>
            <a:r>
              <a:rPr lang="fr-FR" sz="2400" smtClean="0">
                <a:ea typeface="ＭＳ Ｐゴシック" pitchFamily="-65" charset="-128"/>
              </a:rPr>
              <a:t>: tendon de la grande portion du BF</a:t>
            </a:r>
          </a:p>
          <a:p>
            <a:pPr eaLnBrk="1" hangingPunct="1">
              <a:buFont typeface="Arial" charset="0"/>
              <a:buNone/>
            </a:pPr>
            <a:r>
              <a:rPr lang="fr-FR" sz="2400" u="sng" smtClean="0">
                <a:ea typeface="ＭＳ Ｐゴシック" pitchFamily="-65" charset="-128"/>
              </a:rPr>
              <a:t>Innervation</a:t>
            </a:r>
            <a:r>
              <a:rPr lang="fr-FR" sz="2400" smtClean="0">
                <a:ea typeface="ＭＳ Ｐゴシック" pitchFamily="-65" charset="-128"/>
              </a:rPr>
              <a:t>: nerf ischiatique</a:t>
            </a:r>
          </a:p>
        </p:txBody>
      </p:sp>
      <p:sp>
        <p:nvSpPr>
          <p:cNvPr id="46083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A4FC-BD88-4CFA-A8C8-60984DEB7DA9}" type="slidenum">
              <a:rPr lang="fr-FR"/>
              <a:pPr/>
              <a:t>31</a:t>
            </a:fld>
            <a:endParaRPr lang="fr-FR"/>
          </a:p>
        </p:txBody>
      </p:sp>
      <p:sp>
        <p:nvSpPr>
          <p:cNvPr id="46085" name="Titr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295400"/>
          </a:xfrm>
        </p:spPr>
        <p:txBody>
          <a:bodyPr/>
          <a:lstStyle/>
          <a:p>
            <a:pPr eaLnBrk="1" hangingPunct="1"/>
            <a:r>
              <a:rPr lang="fr-FR" sz="4000" smtClean="0">
                <a:ea typeface="ＭＳ Ｐゴシック" pitchFamily="-65" charset="-128"/>
              </a:rPr>
              <a:t>Loge postérieure</a:t>
            </a:r>
          </a:p>
        </p:txBody>
      </p:sp>
      <p:pic>
        <p:nvPicPr>
          <p:cNvPr id="46086" name="Image 6"/>
          <p:cNvPicPr>
            <a:picLocks noChangeAspect="1"/>
          </p:cNvPicPr>
          <p:nvPr/>
        </p:nvPicPr>
        <p:blipFill>
          <a:blip r:embed="rId2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u contenu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32350"/>
          </a:xfrm>
        </p:spPr>
        <p:txBody>
          <a:bodyPr/>
          <a:lstStyle/>
          <a:p>
            <a:pPr eaLnBrk="1" hangingPunct="1"/>
            <a:r>
              <a:rPr lang="fr-FR" smtClean="0">
                <a:ea typeface="ＭＳ Ｐゴシック" pitchFamily="-65" charset="-128"/>
              </a:rPr>
              <a:t>Les muscles ischio – jambiers</a:t>
            </a:r>
          </a:p>
          <a:p>
            <a:pPr lvl="1" eaLnBrk="1" hangingPunct="1"/>
            <a:r>
              <a:rPr lang="fr-FR" smtClean="0">
                <a:ea typeface="ＭＳ Ｐゴシック" pitchFamily="-65" charset="-128"/>
              </a:rPr>
              <a:t>Plan superficiel</a:t>
            </a:r>
          </a:p>
          <a:p>
            <a:pPr marL="1371600" lvl="2" indent="-457200" eaLnBrk="1" hangingPunct="1">
              <a:buFont typeface="Calibri" pitchFamily="-65" charset="0"/>
              <a:buAutoNum type="arabicPeriod"/>
            </a:pPr>
            <a:r>
              <a:rPr lang="fr-FR" smtClean="0">
                <a:ea typeface="ＭＳ Ｐゴシック" pitchFamily="-65" charset="-128"/>
              </a:rPr>
              <a:t>Semi – tendineux (ST)</a:t>
            </a:r>
          </a:p>
          <a:p>
            <a:pPr eaLnBrk="1" hangingPunct="1">
              <a:buFont typeface="Arial" charset="0"/>
              <a:buNone/>
            </a:pPr>
            <a:r>
              <a:rPr lang="fr-FR" sz="2400" u="sng" smtClean="0">
                <a:ea typeface="ＭＳ Ｐゴシック" pitchFamily="-65" charset="-128"/>
              </a:rPr>
              <a:t>Origine </a:t>
            </a:r>
            <a:r>
              <a:rPr lang="fr-FR" sz="2400" smtClean="0">
                <a:ea typeface="ＭＳ Ｐゴシック" pitchFamily="-65" charset="-128"/>
              </a:rPr>
              <a:t>: tubérosité ischiatique en dedans du long biceps</a:t>
            </a:r>
          </a:p>
          <a:p>
            <a:pPr eaLnBrk="1" hangingPunct="1">
              <a:buFont typeface="Arial" charset="0"/>
              <a:buNone/>
            </a:pPr>
            <a:r>
              <a:rPr lang="fr-FR" sz="2400" u="sng" smtClean="0">
                <a:ea typeface="ＭＳ Ｐゴシック" pitchFamily="-65" charset="-128"/>
              </a:rPr>
              <a:t>Trajet</a:t>
            </a:r>
            <a:r>
              <a:rPr lang="fr-FR" sz="2400" smtClean="0">
                <a:ea typeface="ＭＳ Ｐゴシック" pitchFamily="-65" charset="-128"/>
              </a:rPr>
              <a:t>: muscle médial</a:t>
            </a:r>
          </a:p>
          <a:p>
            <a:pPr eaLnBrk="1" hangingPunct="1">
              <a:buFont typeface="Arial" charset="0"/>
              <a:buNone/>
            </a:pPr>
            <a:r>
              <a:rPr lang="fr-FR" sz="2400" u="sng" smtClean="0">
                <a:ea typeface="ＭＳ Ｐゴシック" pitchFamily="-65" charset="-128"/>
              </a:rPr>
              <a:t>Terminaison</a:t>
            </a:r>
            <a:r>
              <a:rPr lang="fr-FR" sz="2400" smtClean="0">
                <a:ea typeface="ＭＳ Ｐゴシック" pitchFamily="-65" charset="-128"/>
              </a:rPr>
              <a:t>: Patte d’oie, face supéro - interne extrémité</a:t>
            </a:r>
          </a:p>
          <a:p>
            <a:pPr eaLnBrk="1" hangingPunct="1">
              <a:buFont typeface="Arial" charset="0"/>
              <a:buNone/>
            </a:pPr>
            <a:r>
              <a:rPr lang="fr-FR" sz="2400" smtClean="0">
                <a:ea typeface="ＭＳ Ｐゴシック" pitchFamily="-65" charset="-128"/>
              </a:rPr>
              <a:t>supérieure du tibia</a:t>
            </a:r>
          </a:p>
          <a:p>
            <a:pPr eaLnBrk="1" hangingPunct="1">
              <a:buFont typeface="Arial" charset="0"/>
              <a:buNone/>
            </a:pPr>
            <a:r>
              <a:rPr lang="fr-FR" sz="2400" u="sng" smtClean="0">
                <a:ea typeface="ＭＳ Ｐゴシック" pitchFamily="-65" charset="-128"/>
              </a:rPr>
              <a:t>Innervation</a:t>
            </a:r>
            <a:r>
              <a:rPr lang="fr-FR" sz="2400" smtClean="0">
                <a:ea typeface="ＭＳ Ｐゴシック" pitchFamily="-65" charset="-128"/>
              </a:rPr>
              <a:t>: nerf ischiatique</a:t>
            </a:r>
          </a:p>
          <a:p>
            <a:pPr eaLnBrk="1" hangingPunct="1">
              <a:buFont typeface="Arial" charset="0"/>
              <a:buNone/>
            </a:pPr>
            <a:r>
              <a:rPr lang="fr-FR" sz="2400" u="sng" smtClean="0">
                <a:ea typeface="ＭＳ Ｐゴシック" pitchFamily="-65" charset="-128"/>
              </a:rPr>
              <a:t>Action</a:t>
            </a:r>
            <a:r>
              <a:rPr lang="fr-FR" sz="2400" smtClean="0">
                <a:ea typeface="ＭＳ Ｐゴシック" pitchFamily="-65" charset="-128"/>
              </a:rPr>
              <a:t>: flexion de jambe, extension de cuisse, rotateur</a:t>
            </a:r>
          </a:p>
          <a:p>
            <a:pPr eaLnBrk="1" hangingPunct="1">
              <a:buFont typeface="Arial" charset="0"/>
              <a:buNone/>
            </a:pPr>
            <a:r>
              <a:rPr lang="fr-FR" sz="2400" smtClean="0">
                <a:ea typeface="ＭＳ Ｐゴシック" pitchFamily="-65" charset="-128"/>
              </a:rPr>
              <a:t>interne du membre inférieur </a:t>
            </a:r>
          </a:p>
        </p:txBody>
      </p:sp>
      <p:sp>
        <p:nvSpPr>
          <p:cNvPr id="47107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0B08-CC2B-464A-B6E1-8E65844FCE6C}" type="slidenum">
              <a:rPr lang="fr-FR"/>
              <a:pPr/>
              <a:t>32</a:t>
            </a:fld>
            <a:endParaRPr lang="fr-FR"/>
          </a:p>
        </p:txBody>
      </p:sp>
      <p:sp>
        <p:nvSpPr>
          <p:cNvPr id="47109" name="Titr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295400"/>
          </a:xfrm>
        </p:spPr>
        <p:txBody>
          <a:bodyPr/>
          <a:lstStyle/>
          <a:p>
            <a:pPr eaLnBrk="1" hangingPunct="1"/>
            <a:r>
              <a:rPr lang="fr-FR" sz="4000" smtClean="0">
                <a:ea typeface="ＭＳ Ｐゴシック" pitchFamily="-65" charset="-128"/>
              </a:rPr>
              <a:t>Loge postérieure</a:t>
            </a:r>
          </a:p>
        </p:txBody>
      </p:sp>
      <p:pic>
        <p:nvPicPr>
          <p:cNvPr id="47110" name="Image 6"/>
          <p:cNvPicPr>
            <a:picLocks noChangeAspect="1"/>
          </p:cNvPicPr>
          <p:nvPr/>
        </p:nvPicPr>
        <p:blipFill>
          <a:blip r:embed="rId2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u contenu 2"/>
          <p:cNvSpPr>
            <a:spLocks noGrp="1"/>
          </p:cNvSpPr>
          <p:nvPr>
            <p:ph idx="1"/>
          </p:nvPr>
        </p:nvSpPr>
        <p:spPr>
          <a:xfrm>
            <a:off x="533400" y="1295400"/>
            <a:ext cx="8382000" cy="5029200"/>
          </a:xfrm>
        </p:spPr>
        <p:txBody>
          <a:bodyPr/>
          <a:lstStyle/>
          <a:p>
            <a:pPr eaLnBrk="1" hangingPunct="1"/>
            <a:r>
              <a:rPr lang="fr-FR" smtClean="0">
                <a:ea typeface="ＭＳ Ｐゴシック" pitchFamily="-65" charset="-128"/>
              </a:rPr>
              <a:t>Les muscles ischio – jambiers</a:t>
            </a:r>
          </a:p>
          <a:p>
            <a:pPr lvl="1" eaLnBrk="1" hangingPunct="1"/>
            <a:r>
              <a:rPr lang="fr-FR" smtClean="0">
                <a:ea typeface="ＭＳ Ｐゴシック" pitchFamily="-65" charset="-128"/>
              </a:rPr>
              <a:t>Plan superficiel</a:t>
            </a:r>
          </a:p>
          <a:p>
            <a:pPr marL="1371600" lvl="2" indent="-457200" eaLnBrk="1" hangingPunct="1">
              <a:buFont typeface="Arial" charset="0"/>
              <a:buAutoNum type="arabicPeriod" startAt="2"/>
            </a:pPr>
            <a:r>
              <a:rPr lang="fr-FR" smtClean="0">
                <a:ea typeface="ＭＳ Ｐゴシック" pitchFamily="-65" charset="-128"/>
              </a:rPr>
              <a:t>Longue portion du biceps fémoral</a:t>
            </a:r>
          </a:p>
          <a:p>
            <a:pPr eaLnBrk="1" hangingPunct="1">
              <a:buFont typeface="Arial" charset="0"/>
              <a:buNone/>
            </a:pPr>
            <a:r>
              <a:rPr lang="fr-FR" sz="2400" u="sng" smtClean="0">
                <a:ea typeface="ＭＳ Ｐゴシック" pitchFamily="-65" charset="-128"/>
              </a:rPr>
              <a:t>Origine</a:t>
            </a:r>
            <a:r>
              <a:rPr lang="fr-FR" sz="2400" smtClean="0">
                <a:ea typeface="ＭＳ Ｐゴシック" pitchFamily="-65" charset="-128"/>
              </a:rPr>
              <a:t>: tubérosité ischiatique, en dehors du ST, par un tendon</a:t>
            </a:r>
          </a:p>
          <a:p>
            <a:pPr eaLnBrk="1" hangingPunct="1">
              <a:buFont typeface="Arial" charset="0"/>
              <a:buNone/>
            </a:pPr>
            <a:r>
              <a:rPr lang="fr-FR" sz="2400" smtClean="0">
                <a:ea typeface="ＭＳ Ｐゴシック" pitchFamily="-65" charset="-128"/>
              </a:rPr>
              <a:t>commun</a:t>
            </a:r>
          </a:p>
          <a:p>
            <a:pPr eaLnBrk="1" hangingPunct="1">
              <a:buFont typeface="Arial" charset="0"/>
              <a:buNone/>
            </a:pPr>
            <a:r>
              <a:rPr lang="fr-FR" sz="2400" u="sng" smtClean="0">
                <a:ea typeface="ＭＳ Ｐゴシック" pitchFamily="-65" charset="-128"/>
              </a:rPr>
              <a:t>Trajet</a:t>
            </a:r>
            <a:r>
              <a:rPr lang="fr-FR" sz="2400" smtClean="0">
                <a:ea typeface="ＭＳ Ｐゴシック" pitchFamily="-65" charset="-128"/>
              </a:rPr>
              <a:t>: muscle latéral</a:t>
            </a:r>
          </a:p>
          <a:p>
            <a:pPr eaLnBrk="1" hangingPunct="1">
              <a:buFont typeface="Arial" charset="0"/>
              <a:buNone/>
            </a:pPr>
            <a:r>
              <a:rPr lang="fr-FR" sz="2400" u="sng" smtClean="0">
                <a:ea typeface="ＭＳ Ｐゴシック" pitchFamily="-65" charset="-128"/>
              </a:rPr>
              <a:t>Terminaison</a:t>
            </a:r>
            <a:r>
              <a:rPr lang="fr-FR" sz="2400" smtClean="0">
                <a:ea typeface="ＭＳ Ｐゴシック" pitchFamily="-65" charset="-128"/>
              </a:rPr>
              <a:t>: sommet de la fibula, tubérosité proximale latérale</a:t>
            </a:r>
          </a:p>
          <a:p>
            <a:pPr eaLnBrk="1" hangingPunct="1">
              <a:buFont typeface="Arial" charset="0"/>
              <a:buNone/>
            </a:pPr>
            <a:r>
              <a:rPr lang="fr-FR" sz="2400" smtClean="0">
                <a:ea typeface="ＭＳ Ｐゴシック" pitchFamily="-65" charset="-128"/>
              </a:rPr>
              <a:t>du tibia et aponévrose jambière</a:t>
            </a:r>
          </a:p>
          <a:p>
            <a:pPr eaLnBrk="1" hangingPunct="1">
              <a:buFont typeface="Arial" charset="0"/>
              <a:buNone/>
            </a:pPr>
            <a:r>
              <a:rPr lang="fr-FR" sz="2400" u="sng" smtClean="0">
                <a:ea typeface="ＭＳ Ｐゴシック" pitchFamily="-65" charset="-128"/>
              </a:rPr>
              <a:t>Innervation</a:t>
            </a:r>
            <a:r>
              <a:rPr lang="fr-FR" sz="2400" smtClean="0">
                <a:ea typeface="ＭＳ Ｐゴシック" pitchFamily="-65" charset="-128"/>
              </a:rPr>
              <a:t>: nerf ischiatique</a:t>
            </a:r>
          </a:p>
          <a:p>
            <a:pPr eaLnBrk="1" hangingPunct="1">
              <a:buFont typeface="Arial" charset="0"/>
              <a:buNone/>
            </a:pPr>
            <a:r>
              <a:rPr lang="fr-FR" sz="2400" u="sng" smtClean="0">
                <a:ea typeface="ＭＳ Ｐゴシック" pitchFamily="-65" charset="-128"/>
              </a:rPr>
              <a:t>Action</a:t>
            </a:r>
            <a:r>
              <a:rPr lang="fr-FR" sz="2400" smtClean="0">
                <a:ea typeface="ＭＳ Ｐゴシック" pitchFamily="-65" charset="-128"/>
              </a:rPr>
              <a:t>: flexion de jambe, extension de cuisse, rotation latérale du</a:t>
            </a:r>
          </a:p>
          <a:p>
            <a:pPr eaLnBrk="1" hangingPunct="1">
              <a:buFont typeface="Arial" charset="0"/>
              <a:buNone/>
            </a:pPr>
            <a:r>
              <a:rPr lang="fr-FR" sz="2400" smtClean="0">
                <a:ea typeface="ＭＳ Ｐゴシック" pitchFamily="-65" charset="-128"/>
              </a:rPr>
              <a:t>membre inférieur </a:t>
            </a:r>
          </a:p>
        </p:txBody>
      </p:sp>
      <p:sp>
        <p:nvSpPr>
          <p:cNvPr id="48131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A204-06E9-4016-B332-3E4F01FC3F2F}" type="slidenum">
              <a:rPr lang="fr-FR"/>
              <a:pPr/>
              <a:t>33</a:t>
            </a:fld>
            <a:endParaRPr lang="fr-FR"/>
          </a:p>
        </p:txBody>
      </p:sp>
      <p:sp>
        <p:nvSpPr>
          <p:cNvPr id="48133" name="Titr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295400"/>
          </a:xfrm>
        </p:spPr>
        <p:txBody>
          <a:bodyPr/>
          <a:lstStyle/>
          <a:p>
            <a:pPr eaLnBrk="1" hangingPunct="1"/>
            <a:r>
              <a:rPr lang="fr-FR" sz="4000" smtClean="0">
                <a:ea typeface="ＭＳ Ｐゴシック" pitchFamily="-65" charset="-128"/>
              </a:rPr>
              <a:t>Loge postérieure</a:t>
            </a:r>
          </a:p>
        </p:txBody>
      </p:sp>
      <p:pic>
        <p:nvPicPr>
          <p:cNvPr id="48134" name="Image 6"/>
          <p:cNvPicPr>
            <a:picLocks noChangeAspect="1"/>
          </p:cNvPicPr>
          <p:nvPr/>
        </p:nvPicPr>
        <p:blipFill>
          <a:blip r:embed="rId2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fr-FR" smtClean="0">
                <a:ea typeface="ＭＳ Ｐゴシック" pitchFamily="-65" charset="-128"/>
              </a:rPr>
              <a:t>Topographie de la cuisse</a:t>
            </a:r>
          </a:p>
        </p:txBody>
      </p:sp>
      <p:sp>
        <p:nvSpPr>
          <p:cNvPr id="49155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F1EB-1E5E-4674-A209-1BED694C8B11}" type="slidenum">
              <a:rPr lang="fr-FR"/>
              <a:pPr/>
              <a:t>34</a:t>
            </a:fld>
            <a:endParaRPr lang="fr-FR"/>
          </a:p>
        </p:txBody>
      </p:sp>
      <p:pic>
        <p:nvPicPr>
          <p:cNvPr id="49157" name="Image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2239169" y="578644"/>
            <a:ext cx="4802187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itre 1"/>
          <p:cNvSpPr txBox="1">
            <a:spLocks/>
          </p:cNvSpPr>
          <p:nvPr/>
        </p:nvSpPr>
        <p:spPr bwMode="auto">
          <a:xfrm>
            <a:off x="685800" y="579278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fr-FR" sz="3200">
                <a:latin typeface="Calibri" pitchFamily="-65" charset="0"/>
              </a:rPr>
              <a:t>Coupe horizontale du 1/3 moyen de la cuisse</a:t>
            </a:r>
          </a:p>
        </p:txBody>
      </p:sp>
      <p:pic>
        <p:nvPicPr>
          <p:cNvPr id="49159" name="Image 6"/>
          <p:cNvPicPr>
            <a:picLocks noChangeAspect="1"/>
          </p:cNvPicPr>
          <p:nvPr/>
        </p:nvPicPr>
        <p:blipFill>
          <a:blip r:embed="rId3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3"/>
          </a:xfrm>
        </p:spPr>
        <p:txBody>
          <a:bodyPr/>
          <a:lstStyle/>
          <a:p>
            <a:r>
              <a:rPr lang="fr-FR" smtClean="0">
                <a:ea typeface="ＭＳ Ｐゴシック" pitchFamily="-65" charset="-128"/>
              </a:rPr>
              <a:t>Topographie de la cuisse</a:t>
            </a:r>
          </a:p>
        </p:txBody>
      </p:sp>
      <p:sp>
        <p:nvSpPr>
          <p:cNvPr id="5017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16675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C477-1102-4863-89CF-925059E006C7}" type="slidenum">
              <a:rPr lang="fr-FR"/>
              <a:pPr/>
              <a:t>35</a:t>
            </a:fld>
            <a:endParaRPr lang="fr-FR"/>
          </a:p>
        </p:txBody>
      </p:sp>
      <p:pic>
        <p:nvPicPr>
          <p:cNvPr id="50181" name="Image 6"/>
          <p:cNvPicPr>
            <a:picLocks noChangeAspect="1"/>
          </p:cNvPicPr>
          <p:nvPr/>
        </p:nvPicPr>
        <p:blipFill>
          <a:blip r:embed="rId2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Espace réservé du contenu 2"/>
          <p:cNvSpPr>
            <a:spLocks noGrp="1"/>
          </p:cNvSpPr>
          <p:nvPr>
            <p:ph idx="1"/>
          </p:nvPr>
        </p:nvSpPr>
        <p:spPr>
          <a:xfrm>
            <a:off x="2514600" y="882650"/>
            <a:ext cx="4419600" cy="5594350"/>
          </a:xfrm>
        </p:spPr>
        <p:txBody>
          <a:bodyPr/>
          <a:lstStyle/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800" smtClean="0">
                <a:ea typeface="ＭＳ Ｐゴシック" pitchFamily="-65" charset="-128"/>
              </a:rPr>
              <a:t>Vaste intermédiaire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800" smtClean="0">
                <a:ea typeface="ＭＳ Ｐゴシック" pitchFamily="-65" charset="-128"/>
              </a:rPr>
              <a:t>Vaste latéral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800" smtClean="0">
                <a:ea typeface="ＭＳ Ｐゴシック" pitchFamily="-65" charset="-128"/>
              </a:rPr>
              <a:t>Droit fémoral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800" smtClean="0">
                <a:ea typeface="ＭＳ Ｐゴシック" pitchFamily="-65" charset="-128"/>
              </a:rPr>
              <a:t>Vaste médial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800" smtClean="0">
                <a:ea typeface="ＭＳ Ｐゴシック" pitchFamily="-65" charset="-128"/>
              </a:rPr>
              <a:t>Sartorius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800" smtClean="0">
                <a:ea typeface="ＭＳ Ｐゴシック" pitchFamily="-65" charset="-128"/>
              </a:rPr>
              <a:t>Court biceps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800" smtClean="0">
                <a:ea typeface="ＭＳ Ｐゴシック" pitchFamily="-65" charset="-128"/>
              </a:rPr>
              <a:t>Long biceps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800" smtClean="0">
                <a:ea typeface="ＭＳ Ｐゴシック" pitchFamily="-65" charset="-128"/>
              </a:rPr>
              <a:t>½ membraneux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800" smtClean="0">
                <a:ea typeface="ＭＳ Ｐゴシック" pitchFamily="-65" charset="-128"/>
              </a:rPr>
              <a:t>½ tendineux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800" smtClean="0">
                <a:ea typeface="ＭＳ Ｐゴシック" pitchFamily="-65" charset="-128"/>
              </a:rPr>
              <a:t>Gracile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800" smtClean="0">
                <a:ea typeface="ＭＳ Ｐゴシック" pitchFamily="-65" charset="-128"/>
              </a:rPr>
              <a:t>Long adducteur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800" smtClean="0">
                <a:ea typeface="ＭＳ Ｐゴシック" pitchFamily="-65" charset="-128"/>
              </a:rPr>
              <a:t>Petit adducteur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800" smtClean="0">
                <a:ea typeface="ＭＳ Ｐゴシック" pitchFamily="-65" charset="-128"/>
              </a:rPr>
              <a:t>Grand adducteur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800" smtClean="0">
                <a:ea typeface="ＭＳ Ｐゴシック" pitchFamily="-65" charset="-128"/>
              </a:rPr>
              <a:t>Nerf ischiatique et vaisseaux perforants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800" smtClean="0">
                <a:ea typeface="ＭＳ Ｐゴシック" pitchFamily="-65" charset="-128"/>
              </a:rPr>
              <a:t>Artère et veine fémorales superficielles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800" smtClean="0">
                <a:ea typeface="ＭＳ Ｐゴシック" pitchFamily="-65" charset="-128"/>
              </a:rPr>
              <a:t>Veine grande saphène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u contenu 2"/>
          <p:cNvSpPr>
            <a:spLocks noGrp="1"/>
          </p:cNvSpPr>
          <p:nvPr>
            <p:ph idx="1"/>
          </p:nvPr>
        </p:nvSpPr>
        <p:spPr>
          <a:xfrm>
            <a:off x="1295400" y="762000"/>
            <a:ext cx="7543800" cy="685800"/>
          </a:xfrm>
        </p:spPr>
        <p:txBody>
          <a:bodyPr/>
          <a:lstStyle/>
          <a:p>
            <a:pPr eaLnBrk="1" hangingPunct="1"/>
            <a:r>
              <a:rPr lang="fr-FR" smtClean="0">
                <a:ea typeface="ＭＳ Ｐゴシック" pitchFamily="-65" charset="-128"/>
              </a:rPr>
              <a:t>Éléments vasculaires profonds</a:t>
            </a:r>
          </a:p>
        </p:txBody>
      </p:sp>
      <p:sp>
        <p:nvSpPr>
          <p:cNvPr id="51203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4D1-DD67-4640-8A5F-12A3F75BBF70}" type="slidenum">
              <a:rPr lang="fr-FR"/>
              <a:pPr/>
              <a:t>36</a:t>
            </a:fld>
            <a:endParaRPr lang="fr-FR"/>
          </a:p>
        </p:txBody>
      </p:sp>
      <p:sp>
        <p:nvSpPr>
          <p:cNvPr id="51205" name="Titr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295400"/>
          </a:xfrm>
        </p:spPr>
        <p:txBody>
          <a:bodyPr/>
          <a:lstStyle/>
          <a:p>
            <a:pPr eaLnBrk="1" hangingPunct="1"/>
            <a:r>
              <a:rPr lang="fr-FR" sz="4000" smtClean="0">
                <a:ea typeface="ＭＳ Ｐゴシック" pitchFamily="-65" charset="-128"/>
              </a:rPr>
              <a:t>Loge postérieure</a:t>
            </a:r>
          </a:p>
        </p:txBody>
      </p:sp>
      <p:pic>
        <p:nvPicPr>
          <p:cNvPr id="51206" name="Image 6"/>
          <p:cNvPicPr>
            <a:picLocks noChangeAspect="1"/>
          </p:cNvPicPr>
          <p:nvPr/>
        </p:nvPicPr>
        <p:blipFill>
          <a:blip r:embed="rId2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533400" y="1447800"/>
            <a:ext cx="8382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fr-FR" sz="2800">
                <a:latin typeface="Calibri" pitchFamily="-65" charset="0"/>
              </a:rPr>
              <a:t>Artères</a:t>
            </a:r>
          </a:p>
          <a:p>
            <a:pPr marL="742950" lvl="1" indent="-285750">
              <a:spcBef>
                <a:spcPct val="20000"/>
              </a:spcBef>
            </a:pPr>
            <a:r>
              <a:rPr lang="fr-FR" sz="2800">
                <a:latin typeface="Calibri" pitchFamily="-65" charset="0"/>
              </a:rPr>
              <a:t>Suppléance en cas d’oblitération de l’AFS</a:t>
            </a:r>
          </a:p>
          <a:p>
            <a:pPr marL="742950" lvl="1" indent="-285750">
              <a:spcBef>
                <a:spcPct val="20000"/>
              </a:spcBef>
            </a:pPr>
            <a:r>
              <a:rPr lang="fr-FR" sz="2800">
                <a:latin typeface="Calibri" pitchFamily="-65" charset="0"/>
              </a:rPr>
              <a:t>Important réseau anastomotique en arrière des adducteurs et du fémur en relation avec: </a:t>
            </a:r>
          </a:p>
          <a:p>
            <a:pPr marL="742950" lvl="1" indent="-285750">
              <a:spcBef>
                <a:spcPct val="20000"/>
              </a:spcBef>
              <a:buFont typeface="Wingdings" pitchFamily="-65" charset="2"/>
              <a:buChar char="ü"/>
            </a:pPr>
            <a:r>
              <a:rPr lang="fr-FR" sz="2800">
                <a:latin typeface="Calibri" pitchFamily="-65" charset="0"/>
              </a:rPr>
              <a:t> En haut : artère glutéale inférieure et artère circonflexe médiale (postérieure)</a:t>
            </a:r>
          </a:p>
          <a:p>
            <a:pPr marL="742950" lvl="1" indent="-285750">
              <a:spcBef>
                <a:spcPct val="20000"/>
              </a:spcBef>
              <a:buFont typeface="Wingdings" pitchFamily="-65" charset="2"/>
              <a:buChar char="ü"/>
            </a:pPr>
            <a:r>
              <a:rPr lang="fr-FR" sz="2800">
                <a:latin typeface="Calibri" pitchFamily="-65" charset="0"/>
              </a:rPr>
              <a:t>Au milieu: 1</a:t>
            </a:r>
            <a:r>
              <a:rPr lang="fr-FR" sz="2800" baseline="30000">
                <a:latin typeface="Calibri" pitchFamily="-65" charset="0"/>
              </a:rPr>
              <a:t>ère</a:t>
            </a:r>
            <a:r>
              <a:rPr lang="fr-FR" sz="2800">
                <a:latin typeface="Calibri" pitchFamily="-65" charset="0"/>
              </a:rPr>
              <a:t> et 2</a:t>
            </a:r>
            <a:r>
              <a:rPr lang="fr-FR" sz="2800" baseline="30000">
                <a:latin typeface="Calibri" pitchFamily="-65" charset="0"/>
              </a:rPr>
              <a:t>ème</a:t>
            </a:r>
            <a:r>
              <a:rPr lang="fr-FR" sz="2800">
                <a:latin typeface="Calibri" pitchFamily="-65" charset="0"/>
              </a:rPr>
              <a:t> artères perforantes (branches de l’artère fémorale profonde)</a:t>
            </a:r>
          </a:p>
          <a:p>
            <a:pPr marL="742950" lvl="1" indent="-285750">
              <a:spcBef>
                <a:spcPct val="20000"/>
              </a:spcBef>
              <a:buFont typeface="Wingdings" pitchFamily="-65" charset="2"/>
              <a:buChar char="ü"/>
            </a:pPr>
            <a:r>
              <a:rPr lang="fr-FR" sz="2800">
                <a:latin typeface="Calibri" pitchFamily="-65" charset="0"/>
              </a:rPr>
              <a:t>En bas: 3</a:t>
            </a:r>
            <a:r>
              <a:rPr lang="fr-FR" sz="2800" baseline="30000">
                <a:latin typeface="Calibri" pitchFamily="-65" charset="0"/>
              </a:rPr>
              <a:t>ème</a:t>
            </a:r>
            <a:r>
              <a:rPr lang="fr-FR" sz="2800">
                <a:latin typeface="Calibri" pitchFamily="-65" charset="0"/>
              </a:rPr>
              <a:t> perforante (terminale de l’AFP) et artère descendante du genou (AFS)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3072-669B-4512-80A1-8C97E09769AC}" type="slidenum">
              <a:rPr lang="fr-FR"/>
              <a:pPr/>
              <a:t>37</a:t>
            </a:fld>
            <a:endParaRPr lang="fr-FR"/>
          </a:p>
        </p:txBody>
      </p:sp>
      <p:pic>
        <p:nvPicPr>
          <p:cNvPr id="52228" name="Image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1109663"/>
            <a:ext cx="3581400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itr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086600" cy="990600"/>
          </a:xfrm>
        </p:spPr>
        <p:txBody>
          <a:bodyPr/>
          <a:lstStyle/>
          <a:p>
            <a:pPr eaLnBrk="1" hangingPunct="1"/>
            <a:r>
              <a:rPr lang="fr-FR" sz="3200" smtClean="0">
                <a:ea typeface="ＭＳ Ｐゴシック" pitchFamily="-65" charset="-128"/>
              </a:rPr>
              <a:t>Coupe sagittale de la cuisse passant par le condyle interne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5257800" y="1447800"/>
            <a:ext cx="3048000" cy="4756150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Condyle interne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Branche horizontale du pubis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Branche ischio – pubienne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Nerf ischiatique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Artère et nerf obturateurs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Nerf musculo – cutané médial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Artère fémorale commune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Artère fémorale superficielle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1</a:t>
            </a:r>
            <a:r>
              <a:rPr lang="fr-FR" sz="1500" baseline="30000" smtClean="0">
                <a:ea typeface="ＭＳ Ｐゴシック" pitchFamily="-65" charset="-128"/>
              </a:rPr>
              <a:t>ère</a:t>
            </a:r>
            <a:r>
              <a:rPr lang="fr-FR" sz="1500" smtClean="0">
                <a:ea typeface="ＭＳ Ｐゴシック" pitchFamily="-65" charset="-128"/>
              </a:rPr>
              <a:t> artère perforante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2</a:t>
            </a:r>
            <a:r>
              <a:rPr lang="fr-FR" sz="1500" baseline="30000" smtClean="0">
                <a:ea typeface="ＭＳ Ｐゴシック" pitchFamily="-65" charset="-128"/>
              </a:rPr>
              <a:t>ème</a:t>
            </a:r>
            <a:r>
              <a:rPr lang="fr-FR" sz="1500" smtClean="0">
                <a:ea typeface="ＭＳ Ｐゴシック" pitchFamily="-65" charset="-128"/>
              </a:rPr>
              <a:t> artère perforante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3</a:t>
            </a:r>
            <a:r>
              <a:rPr lang="fr-FR" sz="1500" baseline="30000" smtClean="0">
                <a:ea typeface="ＭＳ Ｐゴシック" pitchFamily="-65" charset="-128"/>
              </a:rPr>
              <a:t>ème</a:t>
            </a:r>
            <a:r>
              <a:rPr lang="fr-FR" sz="1500" smtClean="0">
                <a:ea typeface="ＭＳ Ｐゴシック" pitchFamily="-65" charset="-128"/>
              </a:rPr>
              <a:t> artère perforante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Obturateur interne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Obturateur externe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Grand adducteur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Long adducteur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Sartorius 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r>
              <a:rPr lang="fr-FR" sz="1500" smtClean="0">
                <a:ea typeface="ＭＳ Ｐゴシック" pitchFamily="-65" charset="-128"/>
              </a:rPr>
              <a:t>Petit adducteur</a:t>
            </a:r>
          </a:p>
          <a:p>
            <a:pPr marL="514350" indent="-514350" eaLnBrk="1" hangingPunct="1">
              <a:buFont typeface="Calibri" pitchFamily="-65" charset="0"/>
              <a:buAutoNum type="arabicPeriod"/>
            </a:pPr>
            <a:endParaRPr lang="fr-FR" sz="1700" smtClean="0">
              <a:ea typeface="ＭＳ Ｐゴシック" pitchFamily="-65" charset="-128"/>
            </a:endParaRPr>
          </a:p>
          <a:p>
            <a:pPr marL="514350" indent="-514350" eaLnBrk="1" hangingPunct="1">
              <a:buFont typeface="Calibri" pitchFamily="-65" charset="0"/>
              <a:buAutoNum type="arabicPeriod"/>
            </a:pPr>
            <a:endParaRPr lang="fr-FR" sz="1700" smtClean="0">
              <a:ea typeface="ＭＳ Ｐゴシック" pitchFamily="-65" charset="-128"/>
            </a:endParaRPr>
          </a:p>
          <a:p>
            <a:pPr marL="514350" indent="-514350" eaLnBrk="1" hangingPunct="1">
              <a:buFont typeface="Calibri" pitchFamily="-65" charset="0"/>
              <a:buAutoNum type="arabicPeriod"/>
            </a:pPr>
            <a:endParaRPr lang="fr-FR" sz="1700" smtClean="0">
              <a:ea typeface="ＭＳ Ｐゴシック" pitchFamily="-65" charset="-128"/>
            </a:endParaRPr>
          </a:p>
        </p:txBody>
      </p:sp>
      <p:pic>
        <p:nvPicPr>
          <p:cNvPr id="52231" name="Image 6"/>
          <p:cNvPicPr>
            <a:picLocks noChangeAspect="1"/>
          </p:cNvPicPr>
          <p:nvPr/>
        </p:nvPicPr>
        <p:blipFill>
          <a:blip r:embed="rId3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u contenu 2"/>
          <p:cNvSpPr>
            <a:spLocks noGrp="1"/>
          </p:cNvSpPr>
          <p:nvPr>
            <p:ph idx="1"/>
          </p:nvPr>
        </p:nvSpPr>
        <p:spPr>
          <a:xfrm>
            <a:off x="1295400" y="762000"/>
            <a:ext cx="7543800" cy="685800"/>
          </a:xfrm>
        </p:spPr>
        <p:txBody>
          <a:bodyPr/>
          <a:lstStyle/>
          <a:p>
            <a:pPr eaLnBrk="1" hangingPunct="1"/>
            <a:r>
              <a:rPr lang="fr-FR" smtClean="0">
                <a:ea typeface="ＭＳ Ｐゴシック" pitchFamily="-65" charset="-128"/>
              </a:rPr>
              <a:t>Éléments vasculaires profonds</a:t>
            </a:r>
          </a:p>
        </p:txBody>
      </p:sp>
      <p:sp>
        <p:nvSpPr>
          <p:cNvPr id="53251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36AD-6C94-47C7-92FC-04C167975F86}" type="slidenum">
              <a:rPr lang="fr-FR"/>
              <a:pPr/>
              <a:t>38</a:t>
            </a:fld>
            <a:endParaRPr lang="fr-FR"/>
          </a:p>
        </p:txBody>
      </p:sp>
      <p:sp>
        <p:nvSpPr>
          <p:cNvPr id="53253" name="Titr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295400"/>
          </a:xfrm>
        </p:spPr>
        <p:txBody>
          <a:bodyPr/>
          <a:lstStyle/>
          <a:p>
            <a:pPr eaLnBrk="1" hangingPunct="1"/>
            <a:r>
              <a:rPr lang="fr-FR" sz="4000" smtClean="0">
                <a:ea typeface="ＭＳ Ｐゴシック" pitchFamily="-65" charset="-128"/>
              </a:rPr>
              <a:t>Loge postérieure</a:t>
            </a:r>
          </a:p>
        </p:txBody>
      </p:sp>
      <p:pic>
        <p:nvPicPr>
          <p:cNvPr id="53254" name="Image 6"/>
          <p:cNvPicPr>
            <a:picLocks noChangeAspect="1"/>
          </p:cNvPicPr>
          <p:nvPr/>
        </p:nvPicPr>
        <p:blipFill>
          <a:blip r:embed="rId2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533400" y="1524000"/>
            <a:ext cx="838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fr-FR" sz="2800">
                <a:latin typeface="Calibri" pitchFamily="-65" charset="0"/>
              </a:rPr>
              <a:t>Veines </a:t>
            </a:r>
          </a:p>
          <a:p>
            <a:pPr marL="742950" lvl="1" indent="-285750">
              <a:spcBef>
                <a:spcPct val="20000"/>
              </a:spcBef>
              <a:buFont typeface="Wingdings" pitchFamily="-65" charset="2"/>
              <a:buChar char="ü"/>
            </a:pPr>
            <a:r>
              <a:rPr lang="fr-FR" sz="2800">
                <a:latin typeface="Calibri" pitchFamily="-65" charset="0"/>
              </a:rPr>
              <a:t> 2 par artères</a:t>
            </a:r>
          </a:p>
          <a:p>
            <a:pPr marL="742950" lvl="1" indent="-285750">
              <a:spcBef>
                <a:spcPct val="20000"/>
              </a:spcBef>
              <a:buFont typeface="Wingdings" pitchFamily="-65" charset="2"/>
              <a:buChar char="ü"/>
            </a:pPr>
            <a:r>
              <a:rPr lang="fr-FR" sz="2800">
                <a:latin typeface="Calibri" pitchFamily="-65" charset="0"/>
              </a:rPr>
              <a:t> Satellites des artères</a:t>
            </a:r>
          </a:p>
          <a:p>
            <a:pPr marL="742950" lvl="1" indent="-285750">
              <a:spcBef>
                <a:spcPct val="20000"/>
              </a:spcBef>
              <a:buFont typeface="Wingdings" pitchFamily="-65" charset="2"/>
              <a:buChar char="ü"/>
            </a:pPr>
            <a:r>
              <a:rPr lang="fr-FR" sz="2800">
                <a:latin typeface="Calibri" pitchFamily="-65" charset="0"/>
              </a:rPr>
              <a:t> suppléance en cas d’oblitération de la veine fémorale superficielle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533400" y="4343400"/>
            <a:ext cx="8382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fr-FR" sz="2800">
                <a:latin typeface="Calibri" pitchFamily="-65" charset="0"/>
              </a:rPr>
              <a:t>Lymphatiques </a:t>
            </a:r>
          </a:p>
          <a:p>
            <a:pPr marL="742950" lvl="1" indent="-285750">
              <a:spcBef>
                <a:spcPct val="20000"/>
              </a:spcBef>
              <a:buFont typeface="Wingdings" pitchFamily="-65" charset="2"/>
              <a:buChar char="ü"/>
            </a:pPr>
            <a:r>
              <a:rPr lang="fr-FR" sz="2800">
                <a:latin typeface="Calibri" pitchFamily="-65" charset="0"/>
              </a:rPr>
              <a:t> troncs collecteurs qui se drainent dans les vaisseaux ischiatiques puis les ganglions iliaquess internes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u contenu 2"/>
          <p:cNvSpPr>
            <a:spLocks noGrp="1"/>
          </p:cNvSpPr>
          <p:nvPr>
            <p:ph idx="1"/>
          </p:nvPr>
        </p:nvSpPr>
        <p:spPr>
          <a:xfrm>
            <a:off x="1295400" y="762000"/>
            <a:ext cx="7543800" cy="685800"/>
          </a:xfrm>
        </p:spPr>
        <p:txBody>
          <a:bodyPr/>
          <a:lstStyle/>
          <a:p>
            <a:pPr eaLnBrk="1" hangingPunct="1"/>
            <a:r>
              <a:rPr lang="fr-FR" smtClean="0">
                <a:ea typeface="ＭＳ Ｐゴシック" pitchFamily="-65" charset="-128"/>
              </a:rPr>
              <a:t>Éléments nerveux profonds</a:t>
            </a:r>
          </a:p>
        </p:txBody>
      </p:sp>
      <p:sp>
        <p:nvSpPr>
          <p:cNvPr id="54275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851F-9C27-4E47-87F0-C51220240D82}" type="slidenum">
              <a:rPr lang="fr-FR"/>
              <a:pPr/>
              <a:t>39</a:t>
            </a:fld>
            <a:endParaRPr lang="fr-FR"/>
          </a:p>
        </p:txBody>
      </p:sp>
      <p:sp>
        <p:nvSpPr>
          <p:cNvPr id="54277" name="Titr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295400"/>
          </a:xfrm>
        </p:spPr>
        <p:txBody>
          <a:bodyPr/>
          <a:lstStyle/>
          <a:p>
            <a:pPr eaLnBrk="1" hangingPunct="1"/>
            <a:r>
              <a:rPr lang="fr-FR" sz="4000" smtClean="0">
                <a:ea typeface="ＭＳ Ｐゴシック" pitchFamily="-65" charset="-128"/>
              </a:rPr>
              <a:t>Loge postérieure</a:t>
            </a:r>
          </a:p>
        </p:txBody>
      </p:sp>
      <p:pic>
        <p:nvPicPr>
          <p:cNvPr id="54278" name="Image 6"/>
          <p:cNvPicPr>
            <a:picLocks noChangeAspect="1"/>
          </p:cNvPicPr>
          <p:nvPr/>
        </p:nvPicPr>
        <p:blipFill>
          <a:blip r:embed="rId2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Espace réservé du contenu 2"/>
          <p:cNvSpPr txBox="1">
            <a:spLocks/>
          </p:cNvSpPr>
          <p:nvPr/>
        </p:nvSpPr>
        <p:spPr bwMode="auto">
          <a:xfrm>
            <a:off x="381000" y="1492250"/>
            <a:ext cx="8610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-65" charset="2"/>
              <a:buChar char="ü"/>
            </a:pPr>
            <a:r>
              <a:rPr lang="fr-FR" sz="2800">
                <a:latin typeface="Calibri" pitchFamily="-65" charset="0"/>
              </a:rPr>
              <a:t> Nerf ischiatique</a:t>
            </a:r>
          </a:p>
          <a:p>
            <a:pPr marL="285750" indent="-285750">
              <a:spcBef>
                <a:spcPct val="20000"/>
              </a:spcBef>
            </a:pPr>
            <a:r>
              <a:rPr lang="fr-FR" sz="2400" u="sng">
                <a:latin typeface="Calibri" pitchFamily="-65" charset="0"/>
              </a:rPr>
              <a:t>Origine</a:t>
            </a:r>
            <a:r>
              <a:rPr lang="fr-FR" sz="2400">
                <a:latin typeface="Calibri" pitchFamily="-65" charset="0"/>
              </a:rPr>
              <a:t>: racines lombo - sacrées : L4, L5, S1, S2, S3</a:t>
            </a:r>
          </a:p>
          <a:p>
            <a:pPr marL="285750" indent="-285750">
              <a:spcBef>
                <a:spcPct val="20000"/>
              </a:spcBef>
            </a:pPr>
            <a:r>
              <a:rPr lang="fr-FR" sz="2400" u="sng">
                <a:latin typeface="Calibri" pitchFamily="-65" charset="0"/>
              </a:rPr>
              <a:t>Trajet </a:t>
            </a:r>
            <a:r>
              <a:rPr lang="fr-FR" sz="2400">
                <a:latin typeface="Calibri" pitchFamily="-65" charset="0"/>
              </a:rPr>
              <a:t>: canal sous pyramidal, partie postérieure du carré fémoral,</a:t>
            </a:r>
          </a:p>
          <a:p>
            <a:pPr marL="285750" indent="-285750">
              <a:spcBef>
                <a:spcPct val="20000"/>
              </a:spcBef>
            </a:pPr>
            <a:r>
              <a:rPr lang="fr-FR" sz="2400">
                <a:latin typeface="Calibri" pitchFamily="-65" charset="0"/>
              </a:rPr>
              <a:t>grand adducteur, le long de la ligne âpre</a:t>
            </a:r>
          </a:p>
          <a:p>
            <a:pPr marL="285750" indent="-285750">
              <a:spcBef>
                <a:spcPct val="20000"/>
              </a:spcBef>
            </a:pPr>
            <a:r>
              <a:rPr lang="fr-FR" sz="2400" u="sng">
                <a:latin typeface="Calibri" pitchFamily="-65" charset="0"/>
              </a:rPr>
              <a:t>Terminaison </a:t>
            </a:r>
            <a:r>
              <a:rPr lang="fr-FR" sz="2400">
                <a:latin typeface="Calibri" pitchFamily="-65" charset="0"/>
              </a:rPr>
              <a:t>: creux poplité (se divise en nerf fibulaire et tibial)</a:t>
            </a:r>
          </a:p>
          <a:p>
            <a:pPr marL="285750" indent="-285750">
              <a:spcBef>
                <a:spcPct val="20000"/>
              </a:spcBef>
            </a:pPr>
            <a:r>
              <a:rPr lang="fr-FR" sz="2400" u="sng">
                <a:latin typeface="Calibri" pitchFamily="-65" charset="0"/>
              </a:rPr>
              <a:t>Rapports </a:t>
            </a:r>
            <a:r>
              <a:rPr lang="fr-FR" sz="2400">
                <a:latin typeface="Calibri" pitchFamily="-65" charset="0"/>
              </a:rPr>
              <a:t>: branche descendante de l’ischiatique, longue portion</a:t>
            </a:r>
          </a:p>
          <a:p>
            <a:pPr marL="285750" indent="-285750">
              <a:spcBef>
                <a:spcPct val="20000"/>
              </a:spcBef>
            </a:pPr>
            <a:r>
              <a:rPr lang="fr-FR" sz="2400">
                <a:latin typeface="Calibri" pitchFamily="-65" charset="0"/>
              </a:rPr>
              <a:t>du biceps (en arrière), courte portion du biceps (en dehors), semi -</a:t>
            </a:r>
          </a:p>
          <a:p>
            <a:pPr marL="285750" indent="-285750">
              <a:spcBef>
                <a:spcPct val="20000"/>
              </a:spcBef>
            </a:pPr>
            <a:r>
              <a:rPr lang="fr-FR" sz="2400">
                <a:latin typeface="Calibri" pitchFamily="-65" charset="0"/>
              </a:rPr>
              <a:t>membraneux et semi - tendineux (en dedans)</a:t>
            </a:r>
          </a:p>
          <a:p>
            <a:pPr marL="285750" indent="-285750">
              <a:spcBef>
                <a:spcPct val="20000"/>
              </a:spcBef>
            </a:pPr>
            <a:r>
              <a:rPr lang="fr-FR" sz="2400" u="sng">
                <a:latin typeface="Calibri" pitchFamily="-65" charset="0"/>
              </a:rPr>
              <a:t>Collatérales </a:t>
            </a:r>
            <a:r>
              <a:rPr lang="fr-FR" sz="2400">
                <a:latin typeface="Calibri" pitchFamily="-65" charset="0"/>
              </a:rPr>
              <a:t>: nerf moteurs pour le grand adducteur, semi –</a:t>
            </a:r>
          </a:p>
          <a:p>
            <a:pPr marL="285750" indent="-285750">
              <a:spcBef>
                <a:spcPct val="20000"/>
              </a:spcBef>
            </a:pPr>
            <a:r>
              <a:rPr lang="fr-FR" sz="2400">
                <a:latin typeface="Calibri" pitchFamily="-65" charset="0"/>
              </a:rPr>
              <a:t>tendineux , semi – membraneux, courte et longue portion du</a:t>
            </a:r>
          </a:p>
          <a:p>
            <a:pPr marL="285750" indent="-285750">
              <a:spcBef>
                <a:spcPct val="20000"/>
              </a:spcBef>
            </a:pPr>
            <a:r>
              <a:rPr lang="fr-FR" sz="2400">
                <a:latin typeface="Calibri" pitchFamily="-65" charset="0"/>
              </a:rPr>
              <a:t>biceps,    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fr-FR" sz="2800">
              <a:latin typeface="Calibri" pitchFamily="-65" charset="0"/>
            </a:endParaRPr>
          </a:p>
          <a:p>
            <a:pPr marL="742950" lvl="1" indent="-285750">
              <a:spcBef>
                <a:spcPct val="20000"/>
              </a:spcBef>
              <a:buFont typeface="Wingdings" pitchFamily="-65" charset="2"/>
              <a:buChar char="ü"/>
            </a:pPr>
            <a:endParaRPr lang="fr-FR" sz="2800">
              <a:latin typeface="Calibri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4191000" cy="1143000"/>
          </a:xfrm>
        </p:spPr>
        <p:txBody>
          <a:bodyPr/>
          <a:lstStyle/>
          <a:p>
            <a:pPr eaLnBrk="1" hangingPunct="1"/>
            <a:r>
              <a:rPr lang="fr-FR" smtClean="0">
                <a:ea typeface="ＭＳ Ｐゴシック" pitchFamily="-65" charset="-128"/>
              </a:rPr>
              <a:t>Os: le fémur</a:t>
            </a:r>
          </a:p>
        </p:txBody>
      </p:sp>
      <p:sp>
        <p:nvSpPr>
          <p:cNvPr id="18435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6624-1870-4196-B735-3526F8C41E7A}" type="slidenum">
              <a:rPr lang="fr-FR"/>
              <a:pPr/>
              <a:t>4</a:t>
            </a:fld>
            <a:endParaRPr lang="fr-FR"/>
          </a:p>
        </p:txBody>
      </p:sp>
      <p:pic>
        <p:nvPicPr>
          <p:cNvPr id="18437" name="Image 5"/>
          <p:cNvPicPr>
            <a:picLocks noChangeAspect="1"/>
          </p:cNvPicPr>
          <p:nvPr/>
        </p:nvPicPr>
        <p:blipFill>
          <a:blip r:embed="rId2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28800" y="1550988"/>
            <a:ext cx="5886450" cy="43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u contenu 2"/>
          <p:cNvSpPr>
            <a:spLocks noGrp="1"/>
          </p:cNvSpPr>
          <p:nvPr>
            <p:ph idx="1"/>
          </p:nvPr>
        </p:nvSpPr>
        <p:spPr>
          <a:xfrm>
            <a:off x="1447800" y="990600"/>
            <a:ext cx="6019800" cy="685800"/>
          </a:xfrm>
        </p:spPr>
        <p:txBody>
          <a:bodyPr/>
          <a:lstStyle/>
          <a:p>
            <a:pPr eaLnBrk="1" hangingPunct="1"/>
            <a:r>
              <a:rPr lang="fr-FR" smtClean="0">
                <a:ea typeface="ＭＳ Ｐゴシック" pitchFamily="-65" charset="-128"/>
              </a:rPr>
              <a:t>Éléments nerveux profonds</a:t>
            </a:r>
          </a:p>
        </p:txBody>
      </p:sp>
      <p:sp>
        <p:nvSpPr>
          <p:cNvPr id="5529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07FC-1768-487C-A190-E939CA13A397}" type="slidenum">
              <a:rPr lang="fr-FR"/>
              <a:pPr/>
              <a:t>40</a:t>
            </a:fld>
            <a:endParaRPr lang="fr-FR"/>
          </a:p>
        </p:txBody>
      </p:sp>
      <p:sp>
        <p:nvSpPr>
          <p:cNvPr id="55301" name="Titr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295400"/>
          </a:xfrm>
        </p:spPr>
        <p:txBody>
          <a:bodyPr/>
          <a:lstStyle/>
          <a:p>
            <a:pPr eaLnBrk="1" hangingPunct="1"/>
            <a:r>
              <a:rPr lang="fr-FR" sz="4000" smtClean="0">
                <a:ea typeface="ＭＳ Ｐゴシック" pitchFamily="-65" charset="-128"/>
              </a:rPr>
              <a:t>Loge postérieure</a:t>
            </a:r>
          </a:p>
        </p:txBody>
      </p:sp>
      <p:pic>
        <p:nvPicPr>
          <p:cNvPr id="55302" name="Image 6"/>
          <p:cNvPicPr>
            <a:picLocks noChangeAspect="1"/>
          </p:cNvPicPr>
          <p:nvPr/>
        </p:nvPicPr>
        <p:blipFill>
          <a:blip r:embed="rId2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Espace réservé du contenu 2"/>
          <p:cNvSpPr txBox="1">
            <a:spLocks/>
          </p:cNvSpPr>
          <p:nvPr/>
        </p:nvSpPr>
        <p:spPr bwMode="auto">
          <a:xfrm>
            <a:off x="1447800" y="2286000"/>
            <a:ext cx="64770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-65" charset="2"/>
              <a:buChar char="ü"/>
            </a:pPr>
            <a:r>
              <a:rPr lang="fr-FR" sz="2800">
                <a:latin typeface="Calibri" pitchFamily="-65" charset="0"/>
              </a:rPr>
              <a:t> Nerf glutéal inférieur</a:t>
            </a:r>
          </a:p>
          <a:p>
            <a:pPr marL="285750" indent="-285750">
              <a:spcBef>
                <a:spcPct val="20000"/>
              </a:spcBef>
            </a:pPr>
            <a:r>
              <a:rPr lang="fr-FR" sz="2400" u="sng">
                <a:latin typeface="Calibri" pitchFamily="-65" charset="0"/>
              </a:rPr>
              <a:t>Origine</a:t>
            </a:r>
            <a:r>
              <a:rPr lang="fr-FR" sz="2400">
                <a:latin typeface="Calibri" pitchFamily="-65" charset="0"/>
              </a:rPr>
              <a:t>: racines S1, S2, S3</a:t>
            </a:r>
          </a:p>
          <a:p>
            <a:pPr marL="285750" indent="-285750">
              <a:spcBef>
                <a:spcPct val="20000"/>
              </a:spcBef>
            </a:pPr>
            <a:r>
              <a:rPr lang="fr-FR" sz="2400" u="sng">
                <a:latin typeface="Calibri" pitchFamily="-65" charset="0"/>
              </a:rPr>
              <a:t>Trajet </a:t>
            </a:r>
            <a:r>
              <a:rPr lang="fr-FR" sz="2400">
                <a:latin typeface="Calibri" pitchFamily="-65" charset="0"/>
              </a:rPr>
              <a:t>: celui de l’ischiatique</a:t>
            </a:r>
          </a:p>
          <a:p>
            <a:pPr marL="285750" indent="-285750">
              <a:spcBef>
                <a:spcPct val="20000"/>
              </a:spcBef>
            </a:pPr>
            <a:r>
              <a:rPr lang="fr-FR" sz="2400" u="sng">
                <a:latin typeface="Calibri" pitchFamily="-65" charset="0"/>
              </a:rPr>
              <a:t>Action </a:t>
            </a:r>
            <a:r>
              <a:rPr lang="fr-FR" sz="2400">
                <a:latin typeface="Calibri" pitchFamily="-65" charset="0"/>
              </a:rPr>
              <a:t>: nerf sensitif cutané fémoral postérieur de</a:t>
            </a:r>
          </a:p>
          <a:p>
            <a:pPr marL="285750" indent="-285750">
              <a:spcBef>
                <a:spcPct val="20000"/>
              </a:spcBef>
            </a:pPr>
            <a:r>
              <a:rPr lang="fr-FR" sz="2400">
                <a:latin typeface="Calibri" pitchFamily="-65" charset="0"/>
              </a:rPr>
              <a:t>cuisse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fr-FR" sz="2800">
              <a:latin typeface="Calibri" pitchFamily="-65" charset="0"/>
            </a:endParaRPr>
          </a:p>
          <a:p>
            <a:pPr marL="742950" lvl="1" indent="-285750">
              <a:spcBef>
                <a:spcPct val="20000"/>
              </a:spcBef>
              <a:buFont typeface="Wingdings" pitchFamily="-65" charset="2"/>
              <a:buChar char="ü"/>
            </a:pPr>
            <a:endParaRPr lang="fr-FR" sz="2800">
              <a:latin typeface="Calibri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fr-FR" smtClean="0">
                <a:ea typeface="ＭＳ Ｐゴシック" pitchFamily="-65" charset="-128"/>
              </a:rPr>
              <a:t>Topographie de la cuisse</a:t>
            </a:r>
          </a:p>
        </p:txBody>
      </p:sp>
      <p:sp>
        <p:nvSpPr>
          <p:cNvPr id="56323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09C2-006D-4A40-ABF0-C8597F14C0D0}" type="slidenum">
              <a:rPr lang="fr-FR"/>
              <a:pPr/>
              <a:t>41</a:t>
            </a:fld>
            <a:endParaRPr lang="fr-FR"/>
          </a:p>
        </p:txBody>
      </p:sp>
      <p:pic>
        <p:nvPicPr>
          <p:cNvPr id="56325" name="Image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2239169" y="504031"/>
            <a:ext cx="4802188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itre 1"/>
          <p:cNvSpPr txBox="1">
            <a:spLocks/>
          </p:cNvSpPr>
          <p:nvPr/>
        </p:nvSpPr>
        <p:spPr bwMode="auto">
          <a:xfrm>
            <a:off x="685800" y="579278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fr-FR" sz="3200">
                <a:latin typeface="Calibri" pitchFamily="-65" charset="0"/>
              </a:rPr>
              <a:t>Coupe horizontale du 1/3 moyen de la cuisse</a:t>
            </a:r>
          </a:p>
        </p:txBody>
      </p:sp>
      <p:pic>
        <p:nvPicPr>
          <p:cNvPr id="56327" name="Image 6"/>
          <p:cNvPicPr>
            <a:picLocks noChangeAspect="1"/>
          </p:cNvPicPr>
          <p:nvPr/>
        </p:nvPicPr>
        <p:blipFill>
          <a:blip r:embed="rId3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16675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0A99-CA25-4921-9BC0-53F818B90177}" type="slidenum">
              <a:rPr lang="fr-FR"/>
              <a:pPr/>
              <a:t>42</a:t>
            </a:fld>
            <a:endParaRPr lang="fr-FR"/>
          </a:p>
        </p:txBody>
      </p:sp>
      <p:sp>
        <p:nvSpPr>
          <p:cNvPr id="57348" name="Titr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295400"/>
          </a:xfrm>
        </p:spPr>
        <p:txBody>
          <a:bodyPr/>
          <a:lstStyle/>
          <a:p>
            <a:pPr eaLnBrk="1" hangingPunct="1"/>
            <a:r>
              <a:rPr lang="fr-FR" sz="4000" smtClean="0">
                <a:ea typeface="ＭＳ Ｐゴシック" pitchFamily="-65" charset="-128"/>
              </a:rPr>
              <a:t>Sensibilité de la cuisse</a:t>
            </a:r>
          </a:p>
        </p:txBody>
      </p:sp>
      <p:pic>
        <p:nvPicPr>
          <p:cNvPr id="57349" name="Image 6"/>
          <p:cNvPicPr>
            <a:picLocks noChangeAspect="1"/>
          </p:cNvPicPr>
          <p:nvPr/>
        </p:nvPicPr>
        <p:blipFill>
          <a:blip r:embed="rId2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Image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685800" y="1295400"/>
            <a:ext cx="36480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Image 1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62475" y="915988"/>
            <a:ext cx="4124325" cy="54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45B4-986E-4641-A9C2-8DD035175C65}" type="slidenum">
              <a:rPr lang="fr-FR"/>
              <a:pPr/>
              <a:t>43</a:t>
            </a:fld>
            <a:endParaRPr lang="fr-FR"/>
          </a:p>
        </p:txBody>
      </p:sp>
      <p:sp>
        <p:nvSpPr>
          <p:cNvPr id="58372" name="Titr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295400"/>
          </a:xfrm>
        </p:spPr>
        <p:txBody>
          <a:bodyPr/>
          <a:lstStyle/>
          <a:p>
            <a:pPr eaLnBrk="1" hangingPunct="1"/>
            <a:r>
              <a:rPr lang="fr-FR" sz="4000" smtClean="0">
                <a:ea typeface="ＭＳ Ｐゴシック" pitchFamily="-65" charset="-128"/>
              </a:rPr>
              <a:t>Bibliographie</a:t>
            </a:r>
          </a:p>
        </p:txBody>
      </p:sp>
      <p:pic>
        <p:nvPicPr>
          <p:cNvPr id="58373" name="Image 6"/>
          <p:cNvPicPr>
            <a:picLocks noChangeAspect="1"/>
          </p:cNvPicPr>
          <p:nvPr/>
        </p:nvPicPr>
        <p:blipFill>
          <a:blip r:embed="rId2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Espace réservé du contenu 7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419600"/>
          </a:xfrm>
        </p:spPr>
        <p:txBody>
          <a:bodyPr/>
          <a:lstStyle/>
          <a:p>
            <a:r>
              <a:rPr lang="fr-FR" sz="2800" smtClean="0">
                <a:ea typeface="ＭＳ Ｐゴシック" pitchFamily="-65" charset="-128"/>
              </a:rPr>
              <a:t>Bouchet et Cuilleret</a:t>
            </a:r>
          </a:p>
          <a:p>
            <a:r>
              <a:rPr lang="fr-FR" sz="2800" smtClean="0">
                <a:ea typeface="ＭＳ Ｐゴシック" pitchFamily="-65" charset="-128"/>
              </a:rPr>
              <a:t>Netter </a:t>
            </a:r>
          </a:p>
          <a:p>
            <a:r>
              <a:rPr lang="fr-FR" sz="2800" smtClean="0">
                <a:ea typeface="ＭＳ Ｐゴシック" pitchFamily="-65" charset="-128"/>
              </a:rPr>
              <a:t>Iconographie postérieure</a:t>
            </a:r>
          </a:p>
          <a:p>
            <a:r>
              <a:rPr lang="fr-FR" sz="2800" smtClean="0">
                <a:ea typeface="ＭＳ Ｐゴシック" pitchFamily="-65" charset="-128"/>
              </a:rPr>
              <a:t>Vascularisation du membre inférieur : Dr Palombier (cours faculté de Médecine de Grenoble - 2011)</a:t>
            </a:r>
          </a:p>
          <a:p>
            <a:r>
              <a:rPr lang="fr-FR" sz="2800" smtClean="0">
                <a:ea typeface="ＭＳ Ｐゴシック" pitchFamily="-65" charset="-128"/>
              </a:rPr>
              <a:t>Le muscle Pectiné : Dr Segard (mémoire d’anatomie faculté de médecine de Nantes - 2003)</a:t>
            </a:r>
          </a:p>
          <a:p>
            <a:r>
              <a:rPr lang="fr-FR" sz="2800" smtClean="0">
                <a:ea typeface="ＭＳ Ｐゴシック" pitchFamily="-65" charset="-128"/>
              </a:rPr>
              <a:t>Anatomie membre inférieur DU ALR 2005 : Dr Vital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>
                <a:ea typeface="ＭＳ Ｐゴシック" pitchFamily="-65" charset="-128"/>
              </a:rPr>
              <a:t>Aponévroses</a:t>
            </a:r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438400"/>
          </a:xfrm>
        </p:spPr>
        <p:txBody>
          <a:bodyPr/>
          <a:lstStyle/>
          <a:p>
            <a:pPr eaLnBrk="1" hangingPunct="1"/>
            <a:r>
              <a:rPr lang="fr-FR" smtClean="0">
                <a:ea typeface="ＭＳ Ｐゴシック" pitchFamily="-65" charset="-128"/>
              </a:rPr>
              <a:t>Antérieure</a:t>
            </a:r>
          </a:p>
          <a:p>
            <a:pPr eaLnBrk="1" hangingPunct="1"/>
            <a:r>
              <a:rPr lang="fr-FR" smtClean="0">
                <a:ea typeface="ＭＳ Ｐゴシック" pitchFamily="-65" charset="-128"/>
              </a:rPr>
              <a:t>Postérieure</a:t>
            </a:r>
          </a:p>
          <a:p>
            <a:pPr eaLnBrk="1" hangingPunct="1"/>
            <a:r>
              <a:rPr lang="fr-FR" smtClean="0">
                <a:ea typeface="ＭＳ Ｐゴシック" pitchFamily="-65" charset="-128"/>
              </a:rPr>
              <a:t>Latérale : fascia – lata</a:t>
            </a:r>
          </a:p>
          <a:p>
            <a:pPr eaLnBrk="1" hangingPunct="1"/>
            <a:r>
              <a:rPr lang="fr-FR" smtClean="0">
                <a:ea typeface="ＭＳ Ｐゴシック" pitchFamily="-65" charset="-128"/>
              </a:rPr>
              <a:t>Interne </a:t>
            </a:r>
          </a:p>
        </p:txBody>
      </p:sp>
      <p:sp>
        <p:nvSpPr>
          <p:cNvPr id="19460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6091-5504-4FD1-84A0-0BB9200E7C07}" type="slidenum">
              <a:rPr lang="fr-FR"/>
              <a:pPr/>
              <a:t>5</a:t>
            </a:fld>
            <a:endParaRPr lang="fr-FR"/>
          </a:p>
        </p:txBody>
      </p:sp>
      <p:pic>
        <p:nvPicPr>
          <p:cNvPr id="19462" name="Image 5"/>
          <p:cNvPicPr>
            <a:picLocks noChangeAspect="1"/>
          </p:cNvPicPr>
          <p:nvPr/>
        </p:nvPicPr>
        <p:blipFill>
          <a:blip r:embed="rId2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>
                <a:ea typeface="ＭＳ Ｐゴシック" pitchFamily="-65" charset="-128"/>
              </a:rPr>
              <a:t>Cloisons </a:t>
            </a:r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mtClean="0">
                <a:ea typeface="ＭＳ Ｐゴシック" pitchFamily="-65" charset="-128"/>
              </a:rPr>
              <a:t>Intermusculaire externe (CIME), de la crête externe de la ligne âpre au fascia – lata (avant) et l’aponévrose postérieure (arrière), oblique en dehors et en arrière</a:t>
            </a:r>
          </a:p>
          <a:p>
            <a:pPr eaLnBrk="1" hangingPunct="1"/>
            <a:r>
              <a:rPr lang="fr-FR" smtClean="0">
                <a:ea typeface="ＭＳ Ｐゴシック" pitchFamily="-65" charset="-128"/>
              </a:rPr>
              <a:t>Intermusculaire interne (CIMI), de la crête interne de la ligne âpre à l’aponévrose interne en dedans (avant) et l’aponévrose postérieure (arrière), oblique en dedans et arrière</a:t>
            </a:r>
          </a:p>
        </p:txBody>
      </p:sp>
      <p:sp>
        <p:nvSpPr>
          <p:cNvPr id="20484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EC01C-5F4B-4353-A922-F80E108DBA36}" type="slidenum">
              <a:rPr lang="fr-FR"/>
              <a:pPr/>
              <a:t>6</a:t>
            </a:fld>
            <a:endParaRPr lang="fr-FR"/>
          </a:p>
        </p:txBody>
      </p:sp>
      <p:pic>
        <p:nvPicPr>
          <p:cNvPr id="20486" name="Image 5"/>
          <p:cNvPicPr>
            <a:picLocks noChangeAspect="1"/>
          </p:cNvPicPr>
          <p:nvPr/>
        </p:nvPicPr>
        <p:blipFill>
          <a:blip r:embed="rId2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1143000"/>
          </a:xfrm>
        </p:spPr>
        <p:txBody>
          <a:bodyPr/>
          <a:lstStyle/>
          <a:p>
            <a:pPr eaLnBrk="1" hangingPunct="1"/>
            <a:r>
              <a:rPr lang="fr-FR" smtClean="0">
                <a:ea typeface="ＭＳ Ｐゴシック" pitchFamily="-65" charset="-128"/>
              </a:rPr>
              <a:t>Loges musculaires et vasculaire</a:t>
            </a:r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048000"/>
          </a:xfrm>
        </p:spPr>
        <p:txBody>
          <a:bodyPr/>
          <a:lstStyle/>
          <a:p>
            <a:pPr eaLnBrk="1" hangingPunct="1"/>
            <a:r>
              <a:rPr lang="fr-FR" smtClean="0">
                <a:ea typeface="ＭＳ Ｐゴシック" pitchFamily="-65" charset="-128"/>
              </a:rPr>
              <a:t>Antéro – externe : quadriceps</a:t>
            </a:r>
          </a:p>
          <a:p>
            <a:pPr eaLnBrk="1" hangingPunct="1"/>
            <a:r>
              <a:rPr lang="fr-FR" smtClean="0">
                <a:ea typeface="ＭＳ Ｐゴシック" pitchFamily="-65" charset="-128"/>
              </a:rPr>
              <a:t>Interne : adducteurs, gracile, pectiné</a:t>
            </a:r>
          </a:p>
          <a:p>
            <a:pPr eaLnBrk="1" hangingPunct="1"/>
            <a:r>
              <a:rPr lang="fr-FR" smtClean="0">
                <a:ea typeface="ＭＳ Ｐゴシック" pitchFamily="-65" charset="-128"/>
              </a:rPr>
              <a:t>Entre les 2 , loge musculo – vasculaire : sartorius et vaisseaux fémoraux superficiels</a:t>
            </a:r>
          </a:p>
          <a:p>
            <a:pPr eaLnBrk="1" hangingPunct="1"/>
            <a:r>
              <a:rPr lang="fr-FR" smtClean="0">
                <a:ea typeface="ＭＳ Ｐゴシック" pitchFamily="-65" charset="-128"/>
              </a:rPr>
              <a:t>Postérieure : les ischio - jambiers</a:t>
            </a:r>
          </a:p>
          <a:p>
            <a:pPr eaLnBrk="1" hangingPunct="1"/>
            <a:endParaRPr lang="fr-FR" smtClean="0">
              <a:ea typeface="ＭＳ Ｐゴシック" pitchFamily="-65" charset="-128"/>
            </a:endParaRPr>
          </a:p>
          <a:p>
            <a:pPr eaLnBrk="1" hangingPunct="1"/>
            <a:endParaRPr lang="fr-FR" smtClean="0">
              <a:ea typeface="ＭＳ Ｐゴシック" pitchFamily="-65" charset="-128"/>
            </a:endParaRPr>
          </a:p>
        </p:txBody>
      </p:sp>
      <p:sp>
        <p:nvSpPr>
          <p:cNvPr id="21508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E411-6F07-4EFA-80C3-1C4F848F4183}" type="slidenum">
              <a:rPr lang="fr-FR"/>
              <a:pPr/>
              <a:t>7</a:t>
            </a:fld>
            <a:endParaRPr lang="fr-FR"/>
          </a:p>
        </p:txBody>
      </p:sp>
      <p:pic>
        <p:nvPicPr>
          <p:cNvPr id="21510" name="Image 5"/>
          <p:cNvPicPr>
            <a:picLocks noChangeAspect="1"/>
          </p:cNvPicPr>
          <p:nvPr/>
        </p:nvPicPr>
        <p:blipFill>
          <a:blip r:embed="rId2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contenu 2"/>
          <p:cNvSpPr>
            <a:spLocks noGrp="1"/>
          </p:cNvSpPr>
          <p:nvPr>
            <p:ph idx="1"/>
          </p:nvPr>
        </p:nvSpPr>
        <p:spPr>
          <a:xfrm>
            <a:off x="2362200" y="228600"/>
            <a:ext cx="5148263" cy="762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r-FR" sz="4400" smtClean="0">
                <a:ea typeface="ＭＳ Ｐゴシック" pitchFamily="-65" charset="-128"/>
              </a:rPr>
              <a:t>Les loges de la cuisse</a:t>
            </a:r>
          </a:p>
        </p:txBody>
      </p:sp>
      <p:sp>
        <p:nvSpPr>
          <p:cNvPr id="22531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F0AC-5156-43D7-A651-903AC431CBFF}" type="slidenum">
              <a:rPr lang="fr-FR"/>
              <a:pPr/>
              <a:t>8</a:t>
            </a:fld>
            <a:endParaRPr lang="fr-FR"/>
          </a:p>
        </p:txBody>
      </p:sp>
      <p:pic>
        <p:nvPicPr>
          <p:cNvPr id="22533" name="Image 5"/>
          <p:cNvPicPr>
            <a:picLocks noChangeAspect="1"/>
          </p:cNvPicPr>
          <p:nvPr/>
        </p:nvPicPr>
        <p:blipFill>
          <a:blip r:embed="rId2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Image 6"/>
          <p:cNvPicPr>
            <a:picLocks noChangeAspect="1"/>
          </p:cNvPicPr>
          <p:nvPr/>
        </p:nvPicPr>
        <p:blipFill>
          <a:blip r:embed="rId3" cstate="email">
            <a:lum contrast="6000"/>
          </a:blip>
          <a:srcRect/>
          <a:stretch>
            <a:fillRect/>
          </a:stretch>
        </p:blipFill>
        <p:spPr bwMode="auto">
          <a:xfrm rot="5400000">
            <a:off x="2397125" y="346075"/>
            <a:ext cx="4953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3600" smtClean="0">
                <a:ea typeface="ＭＳ Ｐゴシック" pitchFamily="-65" charset="-128"/>
              </a:rPr>
              <a:t>Loge antéro – externe : quadriceps fémoral</a:t>
            </a:r>
          </a:p>
        </p:txBody>
      </p:sp>
      <p:sp>
        <p:nvSpPr>
          <p:cNvPr id="2355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mtClean="0">
                <a:ea typeface="ＭＳ Ｐゴシック" pitchFamily="-65" charset="-128"/>
              </a:rPr>
              <a:t>Plan profond : Vaste intermédiaire, manchon autour de la diaphyse fémorale, jusqu’à la base de la patella sur le tendon conjoint en avant du cul de sac sous quadricipital</a:t>
            </a:r>
          </a:p>
          <a:p>
            <a:pPr eaLnBrk="1" hangingPunct="1">
              <a:lnSpc>
                <a:spcPct val="90000"/>
              </a:lnSpc>
            </a:pPr>
            <a:r>
              <a:rPr lang="fr-FR" smtClean="0">
                <a:ea typeface="ＭＳ Ｐゴシック" pitchFamily="-65" charset="-128"/>
              </a:rPr>
              <a:t>Plan intermédiaire : </a:t>
            </a:r>
          </a:p>
          <a:p>
            <a:pPr lvl="1" eaLnBrk="1" hangingPunct="1">
              <a:lnSpc>
                <a:spcPct val="90000"/>
              </a:lnSpc>
            </a:pPr>
            <a:r>
              <a:rPr lang="fr-FR" smtClean="0">
                <a:ea typeface="ＭＳ Ｐゴシック" pitchFamily="-65" charset="-128"/>
              </a:rPr>
              <a:t>Vaste latéral sous le  grand trochanter (lame tendineuse en continuité avec le tendon du glutéal moyen), contre la CIME, jusqu’à la ligne âpre et sur le tendon conjoint à la base de la patella et la face latérale de la patella</a:t>
            </a:r>
          </a:p>
        </p:txBody>
      </p:sp>
      <p:sp>
        <p:nvSpPr>
          <p:cNvPr id="23556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Institut sup. ostéopathie - Anat P2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DB05-AFC7-477A-931A-198FACB82E8C}" type="slidenum">
              <a:rPr lang="fr-FR"/>
              <a:pPr/>
              <a:t>9</a:t>
            </a:fld>
            <a:endParaRPr lang="fr-FR"/>
          </a:p>
        </p:txBody>
      </p:sp>
      <p:pic>
        <p:nvPicPr>
          <p:cNvPr id="23558" name="Image 5"/>
          <p:cNvPicPr>
            <a:picLocks noChangeAspect="1"/>
          </p:cNvPicPr>
          <p:nvPr/>
        </p:nvPicPr>
        <p:blipFill>
          <a:blip r:embed="rId2" cstate="email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2364</Words>
  <Application>Microsoft Office PowerPoint</Application>
  <PresentationFormat>Affichage à l'écran (4:3)</PresentationFormat>
  <Paragraphs>472</Paragraphs>
  <Slides>43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8" baseType="lpstr">
      <vt:lpstr>Arial</vt:lpstr>
      <vt:lpstr>ＭＳ Ｐゴシック</vt:lpstr>
      <vt:lpstr>Calibri</vt:lpstr>
      <vt:lpstr>Wingdings</vt:lpstr>
      <vt:lpstr>Thème Office</vt:lpstr>
      <vt:lpstr>Etude topographique de la cuisse</vt:lpstr>
      <vt:lpstr>Généralités</vt:lpstr>
      <vt:lpstr>Diapositive 3</vt:lpstr>
      <vt:lpstr>Os: le fémur</vt:lpstr>
      <vt:lpstr>Aponévroses</vt:lpstr>
      <vt:lpstr>Cloisons </vt:lpstr>
      <vt:lpstr>Loges musculaires et vasculaire</vt:lpstr>
      <vt:lpstr>Diapositive 8</vt:lpstr>
      <vt:lpstr>Loge antéro – externe : quadriceps fémoral</vt:lpstr>
      <vt:lpstr>Loge antéro – externe : quadriceps fémoral</vt:lpstr>
      <vt:lpstr>Quadriceps fémoral</vt:lpstr>
      <vt:lpstr>Loge antéro – externe : quadriceps fémoral</vt:lpstr>
      <vt:lpstr>Loge interne</vt:lpstr>
      <vt:lpstr>Loge interne</vt:lpstr>
      <vt:lpstr>Loge interne</vt:lpstr>
      <vt:lpstr>Loge interne</vt:lpstr>
      <vt:lpstr>Loge interne</vt:lpstr>
      <vt:lpstr>Loge interne</vt:lpstr>
      <vt:lpstr>Loge musculo- vasculaire  = gouttière fémorale</vt:lpstr>
      <vt:lpstr>Loge musculo- vasculaire  = gouttière fémorale</vt:lpstr>
      <vt:lpstr>Loge musculo- vasculaire  = gouttière fémorale</vt:lpstr>
      <vt:lpstr>Loge musculo- vasculaire  = gouttière fémorale</vt:lpstr>
      <vt:lpstr>Coupe sagittale de la cuisse passant par le condyle interne</vt:lpstr>
      <vt:lpstr>Loge musculo- vasculaire  = gouttière fémorale</vt:lpstr>
      <vt:lpstr>Loge musculo- vasculaire  = gouttière fémorale</vt:lpstr>
      <vt:lpstr>Coupe sagittale de la cuisse passant par le condyle interne</vt:lpstr>
      <vt:lpstr>Loge musculo- vasculaire  = gouttière fémorale</vt:lpstr>
      <vt:lpstr>Loge postérieure</vt:lpstr>
      <vt:lpstr>Loge postérieure</vt:lpstr>
      <vt:lpstr>Loge postérieure</vt:lpstr>
      <vt:lpstr>Loge postérieure</vt:lpstr>
      <vt:lpstr>Loge postérieure</vt:lpstr>
      <vt:lpstr>Loge postérieure</vt:lpstr>
      <vt:lpstr>Topographie de la cuisse</vt:lpstr>
      <vt:lpstr>Topographie de la cuisse</vt:lpstr>
      <vt:lpstr>Loge postérieure</vt:lpstr>
      <vt:lpstr>Coupe sagittale de la cuisse passant par le condyle interne</vt:lpstr>
      <vt:lpstr>Loge postérieure</vt:lpstr>
      <vt:lpstr>Loge postérieure</vt:lpstr>
      <vt:lpstr>Loge postérieure</vt:lpstr>
      <vt:lpstr>Topographie de la cuisse</vt:lpstr>
      <vt:lpstr>Sensibilité de la cuisse</vt:lpstr>
      <vt:lpstr>Bibliographie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Etude topographique de la cuisse</dc:title>
  <dc:creator>Jean-Pierre Marchaland</dc:creator>
  <cp:lastModifiedBy>marchaland.jp</cp:lastModifiedBy>
  <cp:revision>95</cp:revision>
  <dcterms:created xsi:type="dcterms:W3CDTF">2011-05-11T05:45:37Z</dcterms:created>
  <dcterms:modified xsi:type="dcterms:W3CDTF">2017-08-25T07:54:49Z</dcterms:modified>
</cp:coreProperties>
</file>